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drawings/drawing3.xml" ContentType="application/vnd.openxmlformats-officedocument.drawingml.chartshapes+xml"/>
  <Override PartName="/ppt/charts/chart6.xml" ContentType="application/vnd.openxmlformats-officedocument.drawingml.chart+xml"/>
  <Override PartName="/ppt/drawings/drawing4.xml" ContentType="application/vnd.openxmlformats-officedocument.drawingml.chartshapes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notesSlides/notesSlide4.xml" ContentType="application/vnd.openxmlformats-officedocument.presentationml.notesSlide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71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4" r:id="rId16"/>
    <p:sldId id="276" r:id="rId17"/>
    <p:sldId id="278" r:id="rId18"/>
    <p:sldId id="279" r:id="rId19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17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Documents:ned:2017:&#1092;&#1086;&#1082;&#1091;&#1089;_&#1075;&#1088;&#1091;&#1087;&#1087;&#1080;:Tables_OMN_september_2017_UCIPR_DS_2x_&#1075;&#1088;&#1072;&#1092;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Documents:ned:2017:&#1092;&#1086;&#1082;&#1091;&#1089;_&#1075;&#1088;&#1091;&#1087;&#1087;&#1080;:Tables_OMN_september_2017_UCIPR_DS_2x_&#1075;&#1088;&#1072;&#1092;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Documents:ned:2017:&#1092;&#1086;&#1082;&#1091;&#1089;_&#1075;&#1088;&#1091;&#1087;&#1087;&#1080;:Tables_OMN_september_2017_UCIPR_DS_2x_&#1075;&#1088;&#1072;&#1092;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Documents:ned:2017:&#1092;&#1086;&#1082;&#1091;&#1089;_&#1075;&#1088;&#1091;&#1087;&#1087;&#1080;:Tables_OMN_september_2017_UCIPR_DS_2x_&#1075;&#1088;&#1072;&#1092;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Documents:ned:2017:&#1092;&#1086;&#1082;&#1091;&#1089;_&#1075;&#1088;&#1091;&#1087;&#1087;&#1080;:Tables_OMN_september_2017_UCIPR_DS_2x_&#1075;&#1088;&#1072;&#1092;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Documents:ned:2017:&#1092;&#1086;&#1082;&#1091;&#1089;_&#1075;&#1088;&#1091;&#1087;&#1087;&#1080;:Tables_OMN_september_2017_UCIPR_DS_2x_&#1075;&#1088;&#1072;&#1092;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Documents:ned:2017:&#1092;&#1086;&#1082;&#1091;&#1089;_&#1075;&#1088;&#1091;&#1087;&#1087;&#1080;:Tables_OMN_september_2017_UCIPR_DS_2x_&#1075;&#1088;&#1072;&#1092;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Documents:ned:2017:&#1092;&#1086;&#1082;&#1091;&#1089;_&#1075;&#1088;&#1091;&#1087;&#1087;&#1080;:Tables_OMN_september_2017_UCIPR_DS_2x_&#1075;&#1088;&#1072;&#1092;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Documents:ned:2017:&#1092;&#1086;&#1082;&#1091;&#1089;_&#1075;&#1088;&#1091;&#1087;&#1087;&#1080;:Tables_OMN_september_2017_UCIPR_DS_2x_&#1075;&#1088;&#1072;&#1092;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Documents:ned:2017:&#1092;&#1086;&#1082;&#1091;&#1089;_&#1075;&#1088;&#1091;&#1087;&#1087;&#1080;:Tables_OMN_september_2017_UCIPR_DS_2x_&#1075;&#1088;&#1072;&#1092;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Documents:ned:2017:&#1092;&#1086;&#1082;&#1091;&#1089;_&#1075;&#1088;&#1091;&#1087;&#1087;&#1080;:Tables_OMN_september_2017_UCIPR_DS_2x_&#1075;&#1088;&#1072;&#1092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Documents:ned:2017:&#1092;&#1086;&#1082;&#1091;&#1089;_&#1075;&#1088;&#1091;&#1087;&#1087;&#1080;:Tables_OMN_september_2017_UCIPR_DS_2x_&#1075;&#1088;&#1072;&#1092;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Documents:ned:2017:&#1092;&#1086;&#1082;&#1091;&#1089;_&#1075;&#1088;&#1091;&#1087;&#1087;&#1080;:Tables_OMN_september_2017_UCIPR_DS_2x_&#1075;&#1088;&#1072;&#1092;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Documents:ned:2017:&#1092;&#1086;&#1082;&#1091;&#1089;_&#1075;&#1088;&#1091;&#1087;&#1087;&#1080;:Tables_OMN_september_2017_UCIPR_DS_2x_&#1075;&#1088;&#1072;&#1092;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Documents:ned:2017:&#1092;&#1086;&#1082;&#1091;&#1089;_&#1075;&#1088;&#1091;&#1087;&#1087;&#1080;:Tables_OMN_september_2017_UCIPR_DS_2x_&#1075;&#1088;&#1072;&#1092;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Macintosh%20HD:Users:julia:Documents:ned:2017:&#1092;&#1086;&#1082;&#1091;&#1089;_&#1075;&#1088;&#1091;&#1087;&#1087;&#1080;:Tables_OMN_september_2017_UCIPR_DS_2x_&#1075;&#1088;&#1072;&#1092;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Macintosh%20HD:Users:julia:Documents:ned:2017:&#1092;&#1086;&#1082;&#1091;&#1089;_&#1075;&#1088;&#1091;&#1087;&#1087;&#1080;:Tables_OMN_september_2017_UCIPR_DS_2x_&#1075;&#1088;&#1072;&#1092;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Macintosh%20HD:Users:julia:Documents:ned:2017:&#1092;&#1086;&#1082;&#1091;&#1089;_&#1075;&#1088;&#1091;&#1087;&#1087;&#1080;:Tables_OMN_september_2017_UCIPR_DS_2x_&#1075;&#1088;&#1072;&#1092;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Macintosh%20HD:Users:julia:Documents:ned:2017:&#1092;&#1086;&#1082;&#1091;&#1089;_&#1075;&#1088;&#1091;&#1087;&#1087;&#1080;:Tables_OMN_september_2017_UCIPR_DS_2x_&#1075;&#1088;&#1072;&#1092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Documents:ned:2017:&#1092;&#1086;&#1082;&#1091;&#1089;_&#1075;&#1088;&#1091;&#1087;&#1087;&#1080;:Tables_OMN_september_2017_UCIPR_DS_2x_&#1075;&#1088;&#1072;&#1092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Documents:ned:2017:&#1092;&#1086;&#1082;&#1091;&#1089;_&#1075;&#1088;&#1091;&#1087;&#1087;&#1080;:Tables_OMN_september_2017_UCIPR_DS_2x_&#1075;&#1088;&#1072;&#1092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Documents:ned:2017:&#1092;&#1086;&#1082;&#1091;&#1089;_&#1075;&#1088;&#1091;&#1087;&#1087;&#1080;:Tables_OMN_september_2017_UCIPR_DS_2x_&#1075;&#1088;&#1072;&#109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uk-UA" sz="1800" b="1" i="0" u="none" strike="noStrike" baseline="0" dirty="0">
                <a:solidFill>
                  <a:schemeClr val="tx2"/>
                </a:solidFill>
                <a:effectLst/>
                <a:latin typeface="Arial Narrow" panose="020B0606020202030204" pitchFamily="34" charset="0"/>
              </a:rPr>
              <a:t>Якби Вам довелось вибирати, що Ви вважали б</a:t>
            </a:r>
            <a:r>
              <a:rPr lang="uk-UA" sz="1800" b="1" i="0" u="sng" strike="noStrike" baseline="0" dirty="0">
                <a:solidFill>
                  <a:schemeClr val="tx2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lang="uk-UA" sz="1800" b="1" i="0" u="sng" strike="noStrike" baseline="0" dirty="0" smtClean="0">
                <a:solidFill>
                  <a:schemeClr val="tx2"/>
                </a:solidFill>
                <a:effectLst/>
                <a:latin typeface="Arial Narrow" panose="020B0606020202030204" pitchFamily="34" charset="0"/>
              </a:rPr>
              <a:t>найважливішим</a:t>
            </a:r>
            <a:r>
              <a:rPr lang="uk-UA" sz="1800" b="1" i="0" u="none" strike="noStrike" baseline="0" dirty="0" smtClean="0">
                <a:solidFill>
                  <a:schemeClr val="tx2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lang="uk-UA" sz="1800" b="1" i="0" u="none" strike="noStrike" baseline="0" dirty="0">
                <a:solidFill>
                  <a:schemeClr val="tx2"/>
                </a:solidFill>
                <a:effectLst/>
                <a:latin typeface="Arial Narrow" panose="020B0606020202030204" pitchFamily="34" charset="0"/>
              </a:rPr>
              <a:t>сьогодні для розвитку країни?  </a:t>
            </a:r>
            <a:endParaRPr lang="uk-UA" sz="1800" b="1" dirty="0">
              <a:solidFill>
                <a:schemeClr val="tx2"/>
              </a:solidFill>
              <a:latin typeface="Arial Narrow" panose="020B0606020202030204" pitchFamily="34" charset="0"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Лист1!$I$3</c:f>
              <c:strCache>
                <c:ptCount val="1"/>
                <c:pt idx="0">
                  <c:v>Західний</c:v>
                </c:pt>
              </c:strCache>
            </c:strRef>
          </c:tx>
          <c:invertIfNegative val="0"/>
          <c:cat>
            <c:strRef>
              <c:f>Лист1!$H$4:$H$15</c:f>
              <c:strCache>
                <c:ptCount val="12"/>
                <c:pt idx="0">
                  <c:v>Створення сприятливих економiчних можливостей для розвитку приватного пiдприємництва</c:v>
                </c:pt>
                <c:pt idx="1">
                  <c:v>Вплив громадян на ухвалення державних та мiсцевих рiшень</c:v>
                </c:pt>
                <c:pt idx="2">
                  <c:v>Забезпечення надiйної обороноздатностi країни</c:v>
                </c:pt>
                <c:pt idx="3">
                  <c:v>Встановлення миру на Донбасi</c:v>
                </c:pt>
                <c:pt idx="4">
                  <c:v>Повернення Криму</c:v>
                </c:pt>
                <c:pt idx="5">
                  <c:v>Доступне та якiсне медичне обслуговування</c:v>
                </c:pt>
                <c:pt idx="6">
                  <c:v>Якiсна безоплатна освiта</c:v>
                </c:pt>
                <c:pt idx="7">
                  <c:v>Проведення реальної боротьби з корупцiєю</c:v>
                </c:pt>
                <c:pt idx="8">
                  <c:v>Проведення реформ у сферi децентралiзацiї</c:v>
                </c:pt>
                <c:pt idx="9">
                  <c:v>Належнi умови життя пiсля виходу на пенсiю</c:v>
                </c:pt>
                <c:pt idx="10">
                  <c:v>Iнше</c:v>
                </c:pt>
                <c:pt idx="11">
                  <c:v>ВАЖКО ВIДПОВIСТИ</c:v>
                </c:pt>
              </c:strCache>
            </c:strRef>
          </c:cat>
          <c:val>
            <c:numRef>
              <c:f>Лист1!$I$4:$I$15</c:f>
              <c:numCache>
                <c:formatCode>0.0</c:formatCode>
                <c:ptCount val="12"/>
                <c:pt idx="0">
                  <c:v>33.298192626404244</c:v>
                </c:pt>
                <c:pt idx="1">
                  <c:v>24.456631581892989</c:v>
                </c:pt>
                <c:pt idx="2">
                  <c:v>27.301246213199882</c:v>
                </c:pt>
                <c:pt idx="3">
                  <c:v>56.315176055995828</c:v>
                </c:pt>
                <c:pt idx="4">
                  <c:v>21.901755753344851</c:v>
                </c:pt>
                <c:pt idx="5">
                  <c:v>38.036315383285512</c:v>
                </c:pt>
                <c:pt idx="6">
                  <c:v>21.946010206307101</c:v>
                </c:pt>
                <c:pt idx="7">
                  <c:v>53.838332543994909</c:v>
                </c:pt>
                <c:pt idx="8">
                  <c:v>7.1134394567853887</c:v>
                </c:pt>
                <c:pt idx="9">
                  <c:v>31.17945717160908</c:v>
                </c:pt>
                <c:pt idx="10">
                  <c:v>1.2667398370627139</c:v>
                </c:pt>
                <c:pt idx="11">
                  <c:v>3.0622087082376592</c:v>
                </c:pt>
              </c:numCache>
            </c:numRef>
          </c:val>
        </c:ser>
        <c:ser>
          <c:idx val="1"/>
          <c:order val="1"/>
          <c:tx>
            <c:strRef>
              <c:f>Лист1!$J$3</c:f>
              <c:strCache>
                <c:ptCount val="1"/>
                <c:pt idx="0">
                  <c:v>Центральний</c:v>
                </c:pt>
              </c:strCache>
            </c:strRef>
          </c:tx>
          <c:invertIfNegative val="0"/>
          <c:cat>
            <c:strRef>
              <c:f>Лист1!$H$4:$H$15</c:f>
              <c:strCache>
                <c:ptCount val="12"/>
                <c:pt idx="0">
                  <c:v>Створення сприятливих економiчних можливостей для розвитку приватного пiдприємництва</c:v>
                </c:pt>
                <c:pt idx="1">
                  <c:v>Вплив громадян на ухвалення державних та мiсцевих рiшень</c:v>
                </c:pt>
                <c:pt idx="2">
                  <c:v>Забезпечення надiйної обороноздатностi країни</c:v>
                </c:pt>
                <c:pt idx="3">
                  <c:v>Встановлення миру на Донбасi</c:v>
                </c:pt>
                <c:pt idx="4">
                  <c:v>Повернення Криму</c:v>
                </c:pt>
                <c:pt idx="5">
                  <c:v>Доступне та якiсне медичне обслуговування</c:v>
                </c:pt>
                <c:pt idx="6">
                  <c:v>Якiсна безоплатна освiта</c:v>
                </c:pt>
                <c:pt idx="7">
                  <c:v>Проведення реальної боротьби з корупцiєю</c:v>
                </c:pt>
                <c:pt idx="8">
                  <c:v>Проведення реформ у сферi децентралiзацiї</c:v>
                </c:pt>
                <c:pt idx="9">
                  <c:v>Належнi умови життя пiсля виходу на пенсiю</c:v>
                </c:pt>
                <c:pt idx="10">
                  <c:v>Iнше</c:v>
                </c:pt>
                <c:pt idx="11">
                  <c:v>ВАЖКО ВIДПОВIСТИ</c:v>
                </c:pt>
              </c:strCache>
            </c:strRef>
          </c:cat>
          <c:val>
            <c:numRef>
              <c:f>Лист1!$J$4:$J$15</c:f>
              <c:numCache>
                <c:formatCode>0.0</c:formatCode>
                <c:ptCount val="12"/>
                <c:pt idx="0">
                  <c:v>36.779375385008478</c:v>
                </c:pt>
                <c:pt idx="1">
                  <c:v>21.77238334729952</c:v>
                </c:pt>
                <c:pt idx="2">
                  <c:v>31.785119708989409</c:v>
                </c:pt>
                <c:pt idx="3">
                  <c:v>54.254167761701922</c:v>
                </c:pt>
                <c:pt idx="4">
                  <c:v>11.165170895287238</c:v>
                </c:pt>
                <c:pt idx="5">
                  <c:v>47.209601612325791</c:v>
                </c:pt>
                <c:pt idx="6">
                  <c:v>25.48945333101484</c:v>
                </c:pt>
                <c:pt idx="7">
                  <c:v>55.271353608676712</c:v>
                </c:pt>
                <c:pt idx="8">
                  <c:v>6.7986741017613523</c:v>
                </c:pt>
                <c:pt idx="9">
                  <c:v>40.684213825214627</c:v>
                </c:pt>
                <c:pt idx="10">
                  <c:v>0.52771223721778104</c:v>
                </c:pt>
                <c:pt idx="11">
                  <c:v>1.43838503006896</c:v>
                </c:pt>
              </c:numCache>
            </c:numRef>
          </c:val>
        </c:ser>
        <c:ser>
          <c:idx val="2"/>
          <c:order val="2"/>
          <c:tx>
            <c:strRef>
              <c:f>Лист1!$K$3</c:f>
              <c:strCache>
                <c:ptCount val="1"/>
                <c:pt idx="0">
                  <c:v>Південний</c:v>
                </c:pt>
              </c:strCache>
            </c:strRef>
          </c:tx>
          <c:invertIfNegative val="0"/>
          <c:cat>
            <c:strRef>
              <c:f>Лист1!$H$4:$H$15</c:f>
              <c:strCache>
                <c:ptCount val="12"/>
                <c:pt idx="0">
                  <c:v>Створення сприятливих економiчних можливостей для розвитку приватного пiдприємництва</c:v>
                </c:pt>
                <c:pt idx="1">
                  <c:v>Вплив громадян на ухвалення державних та мiсцевих рiшень</c:v>
                </c:pt>
                <c:pt idx="2">
                  <c:v>Забезпечення надiйної обороноздатностi країни</c:v>
                </c:pt>
                <c:pt idx="3">
                  <c:v>Встановлення миру на Донбасi</c:v>
                </c:pt>
                <c:pt idx="4">
                  <c:v>Повернення Криму</c:v>
                </c:pt>
                <c:pt idx="5">
                  <c:v>Доступне та якiсне медичне обслуговування</c:v>
                </c:pt>
                <c:pt idx="6">
                  <c:v>Якiсна безоплатна освiта</c:v>
                </c:pt>
                <c:pt idx="7">
                  <c:v>Проведення реальної боротьби з корупцiєю</c:v>
                </c:pt>
                <c:pt idx="8">
                  <c:v>Проведення реформ у сферi децентралiзацiї</c:v>
                </c:pt>
                <c:pt idx="9">
                  <c:v>Належнi умови життя пiсля виходу на пенсiю</c:v>
                </c:pt>
                <c:pt idx="10">
                  <c:v>Iнше</c:v>
                </c:pt>
                <c:pt idx="11">
                  <c:v>ВАЖКО ВIДПОВIСТИ</c:v>
                </c:pt>
              </c:strCache>
            </c:strRef>
          </c:cat>
          <c:val>
            <c:numRef>
              <c:f>Лист1!$K$4:$K$15</c:f>
              <c:numCache>
                <c:formatCode>0.0</c:formatCode>
                <c:ptCount val="12"/>
                <c:pt idx="0">
                  <c:v>40.428370609880901</c:v>
                </c:pt>
                <c:pt idx="1">
                  <c:v>33.58881150648044</c:v>
                </c:pt>
                <c:pt idx="2">
                  <c:v>33.284997501458271</c:v>
                </c:pt>
                <c:pt idx="3">
                  <c:v>71.103935719106502</c:v>
                </c:pt>
                <c:pt idx="4">
                  <c:v>27.59647342490268</c:v>
                </c:pt>
                <c:pt idx="5">
                  <c:v>54.2543081700993</c:v>
                </c:pt>
                <c:pt idx="6">
                  <c:v>43.328649629904177</c:v>
                </c:pt>
                <c:pt idx="7">
                  <c:v>50.480495523067823</c:v>
                </c:pt>
                <c:pt idx="8">
                  <c:v>12.53068439640937</c:v>
                </c:pt>
                <c:pt idx="9">
                  <c:v>45.512576670363771</c:v>
                </c:pt>
                <c:pt idx="10">
                  <c:v>1.0021974289627806</c:v>
                </c:pt>
                <c:pt idx="11">
                  <c:v>4.3006607802988546</c:v>
                </c:pt>
              </c:numCache>
            </c:numRef>
          </c:val>
        </c:ser>
        <c:ser>
          <c:idx val="3"/>
          <c:order val="3"/>
          <c:tx>
            <c:strRef>
              <c:f>Лист1!$L$3</c:f>
              <c:strCache>
                <c:ptCount val="1"/>
                <c:pt idx="0">
                  <c:v>Східний</c:v>
                </c:pt>
              </c:strCache>
            </c:strRef>
          </c:tx>
          <c:invertIfNegative val="0"/>
          <c:cat>
            <c:strRef>
              <c:f>Лист1!$H$4:$H$15</c:f>
              <c:strCache>
                <c:ptCount val="12"/>
                <c:pt idx="0">
                  <c:v>Створення сприятливих економiчних можливостей для розвитку приватного пiдприємництва</c:v>
                </c:pt>
                <c:pt idx="1">
                  <c:v>Вплив громадян на ухвалення державних та мiсцевих рiшень</c:v>
                </c:pt>
                <c:pt idx="2">
                  <c:v>Забезпечення надiйної обороноздатностi країни</c:v>
                </c:pt>
                <c:pt idx="3">
                  <c:v>Встановлення миру на Донбасi</c:v>
                </c:pt>
                <c:pt idx="4">
                  <c:v>Повернення Криму</c:v>
                </c:pt>
                <c:pt idx="5">
                  <c:v>Доступне та якiсне медичне обслуговування</c:v>
                </c:pt>
                <c:pt idx="6">
                  <c:v>Якiсна безоплатна освiта</c:v>
                </c:pt>
                <c:pt idx="7">
                  <c:v>Проведення реальної боротьби з корупцiєю</c:v>
                </c:pt>
                <c:pt idx="8">
                  <c:v>Проведення реформ у сферi децентралiзацiї</c:v>
                </c:pt>
                <c:pt idx="9">
                  <c:v>Належнi умови життя пiсля виходу на пенсiю</c:v>
                </c:pt>
                <c:pt idx="10">
                  <c:v>Iнше</c:v>
                </c:pt>
                <c:pt idx="11">
                  <c:v>ВАЖКО ВIДПОВIСТИ</c:v>
                </c:pt>
              </c:strCache>
            </c:strRef>
          </c:cat>
          <c:val>
            <c:numRef>
              <c:f>Лист1!$L$4:$L$15</c:f>
              <c:numCache>
                <c:formatCode>0.0</c:formatCode>
                <c:ptCount val="12"/>
                <c:pt idx="0">
                  <c:v>37.259879388853861</c:v>
                </c:pt>
                <c:pt idx="1">
                  <c:v>33.310692277813871</c:v>
                </c:pt>
                <c:pt idx="2">
                  <c:v>22.430604941902491</c:v>
                </c:pt>
                <c:pt idx="3">
                  <c:v>66.368698541218023</c:v>
                </c:pt>
                <c:pt idx="4">
                  <c:v>6.2765205535091502</c:v>
                </c:pt>
                <c:pt idx="5">
                  <c:v>48.730665186851063</c:v>
                </c:pt>
                <c:pt idx="6">
                  <c:v>16.796973922951381</c:v>
                </c:pt>
                <c:pt idx="7">
                  <c:v>53.513026169057134</c:v>
                </c:pt>
                <c:pt idx="8">
                  <c:v>4.5690070354364654</c:v>
                </c:pt>
                <c:pt idx="9">
                  <c:v>30.152715992323522</c:v>
                </c:pt>
                <c:pt idx="10">
                  <c:v>1.1432705886230801</c:v>
                </c:pt>
                <c:pt idx="11">
                  <c:v>0.50573913805367332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63430400"/>
        <c:axId val="163432704"/>
        <c:axId val="0"/>
      </c:bar3DChart>
      <c:catAx>
        <c:axId val="163430400"/>
        <c:scaling>
          <c:orientation val="maxMin"/>
        </c:scaling>
        <c:delete val="0"/>
        <c:axPos val="l"/>
        <c:majorTickMark val="out"/>
        <c:minorTickMark val="none"/>
        <c:tickLblPos val="nextTo"/>
        <c:crossAx val="163432704"/>
        <c:crosses val="autoZero"/>
        <c:auto val="1"/>
        <c:lblAlgn val="ctr"/>
        <c:lblOffset val="100"/>
        <c:noMultiLvlLbl val="0"/>
      </c:catAx>
      <c:valAx>
        <c:axId val="163432704"/>
        <c:scaling>
          <c:orientation val="minMax"/>
        </c:scaling>
        <c:delete val="0"/>
        <c:axPos val="t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uk-UA"/>
                  <a:t>Відсотки, %</a:t>
                </a:r>
              </a:p>
            </c:rich>
          </c:tx>
          <c:layout/>
          <c:overlay val="0"/>
        </c:title>
        <c:numFmt formatCode="0.0" sourceLinked="1"/>
        <c:majorTickMark val="out"/>
        <c:minorTickMark val="none"/>
        <c:tickLblPos val="nextTo"/>
        <c:crossAx val="16343040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Лист1!$Z$2</c:f>
              <c:strCache>
                <c:ptCount val="1"/>
                <c:pt idx="0">
                  <c:v>Центральний</c:v>
                </c:pt>
              </c:strCache>
            </c:strRef>
          </c:tx>
          <c:explosion val="25"/>
          <c:dLbls>
            <c:dLbl>
              <c:idx val="0"/>
              <c:layout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layout/>
              <c:showLegendKey val="0"/>
              <c:showVal val="1"/>
              <c:showCatName val="1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Лист1!$X$3:$X$9</c:f>
              <c:strCache>
                <c:ptCount val="7"/>
                <c:pt idx="0">
                  <c:v>Глибока інтеграція в Європу</c:v>
                </c:pt>
                <c:pt idx="1">
                  <c:v>Розвивати відносини переважно з Росією</c:v>
                </c:pt>
                <c:pt idx="2">
                  <c:v>Першою чергою розширювати зв'язки у межах СНД</c:v>
                </c:pt>
                <c:pt idx="3">
                  <c:v>Опиратися, перш за все, на власні ресурси, зміцнюючи незалежність</c:v>
                </c:pt>
                <c:pt idx="4">
                  <c:v>Розвивати двосторонні зв’язки з США </c:v>
                </c:pt>
                <c:pt idx="5">
                  <c:v>Розвивати двосторонні зв’язки з європейськими країнами </c:v>
                </c:pt>
                <c:pt idx="6">
                  <c:v>ВАЖКО ВІДПОВІСТИ</c:v>
                </c:pt>
              </c:strCache>
            </c:strRef>
          </c:cat>
          <c:val>
            <c:numRef>
              <c:f>Лист1!$Z$3:$Z$9</c:f>
              <c:numCache>
                <c:formatCode>0.0</c:formatCode>
                <c:ptCount val="7"/>
                <c:pt idx="0">
                  <c:v>32.384624326741992</c:v>
                </c:pt>
                <c:pt idx="1">
                  <c:v>3.8925686380764684</c:v>
                </c:pt>
                <c:pt idx="2">
                  <c:v>9.4928906265435504</c:v>
                </c:pt>
                <c:pt idx="3">
                  <c:v>53.853468022589858</c:v>
                </c:pt>
                <c:pt idx="4">
                  <c:v>17.933667674980299</c:v>
                </c:pt>
                <c:pt idx="5">
                  <c:v>31.48132897169771</c:v>
                </c:pt>
                <c:pt idx="6">
                  <c:v>7.3308648295421683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Лист1!$AA$2</c:f>
              <c:strCache>
                <c:ptCount val="1"/>
                <c:pt idx="0">
                  <c:v>Південний</c:v>
                </c:pt>
              </c:strCache>
            </c:strRef>
          </c:tx>
          <c:explosion val="25"/>
          <c:dLbls>
            <c:dLbl>
              <c:idx val="0"/>
              <c:layout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layout/>
              <c:showLegendKey val="0"/>
              <c:showVal val="1"/>
              <c:showCatName val="1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Лист1!$X$3:$X$9</c:f>
              <c:strCache>
                <c:ptCount val="7"/>
                <c:pt idx="0">
                  <c:v>Глибока інтеграція в Європу</c:v>
                </c:pt>
                <c:pt idx="1">
                  <c:v>Розвивати відносини переважно з Росією</c:v>
                </c:pt>
                <c:pt idx="2">
                  <c:v>Першою чергою розширювати зв'язки у межах СНД</c:v>
                </c:pt>
                <c:pt idx="3">
                  <c:v>Опиратися, перш за все, на власні ресурси, зміцнюючи незалежність</c:v>
                </c:pt>
                <c:pt idx="4">
                  <c:v>Розвивати двосторонні зв’язки з США </c:v>
                </c:pt>
                <c:pt idx="5">
                  <c:v>Розвивати двосторонні зв’язки з європейськими країнами </c:v>
                </c:pt>
                <c:pt idx="6">
                  <c:v>ВАЖКО ВІДПОВІСТИ</c:v>
                </c:pt>
              </c:strCache>
            </c:strRef>
          </c:cat>
          <c:val>
            <c:numRef>
              <c:f>Лист1!$AA$3:$AA$9</c:f>
              <c:numCache>
                <c:formatCode>0.0</c:formatCode>
                <c:ptCount val="7"/>
                <c:pt idx="0">
                  <c:v>24.21150426054281</c:v>
                </c:pt>
                <c:pt idx="1">
                  <c:v>11.108633925816175</c:v>
                </c:pt>
                <c:pt idx="2">
                  <c:v>16.010106806803471</c:v>
                </c:pt>
                <c:pt idx="3">
                  <c:v>48.504946210066223</c:v>
                </c:pt>
                <c:pt idx="4">
                  <c:v>19.023604430901216</c:v>
                </c:pt>
                <c:pt idx="5">
                  <c:v>30.64494505174428</c:v>
                </c:pt>
                <c:pt idx="6">
                  <c:v>13.63777482983236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uk-UA" sz="1800" b="1" i="0" u="none" strike="noStrike" baseline="0" dirty="0">
                <a:solidFill>
                  <a:schemeClr val="tx2"/>
                </a:solidFill>
                <a:effectLst/>
                <a:latin typeface="Arial Narrow" panose="020B0606020202030204" pitchFamily="34" charset="0"/>
              </a:rPr>
              <a:t>Які зміни та досягнення в державі Ви можете назвати?</a:t>
            </a:r>
            <a:r>
              <a:rPr lang="uk-UA" sz="1800" b="1" i="0" u="none" strike="noStrike" baseline="0" dirty="0">
                <a:solidFill>
                  <a:schemeClr val="tx2"/>
                </a:solidFill>
                <a:latin typeface="Arial Narrow" panose="020B0606020202030204" pitchFamily="34" charset="0"/>
              </a:rPr>
              <a:t> </a:t>
            </a:r>
            <a:endParaRPr lang="uk-UA" sz="1800" b="1" dirty="0">
              <a:solidFill>
                <a:schemeClr val="tx2"/>
              </a:solidFill>
              <a:latin typeface="Arial Narrow" panose="020B0606020202030204" pitchFamily="34" charset="0"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Лист1!$AO$2</c:f>
              <c:strCache>
                <c:ptCount val="1"/>
                <c:pt idx="0">
                  <c:v>Західний</c:v>
                </c:pt>
              </c:strCache>
            </c:strRef>
          </c:tx>
          <c:invertIfNegative val="0"/>
          <c:cat>
            <c:strRef>
              <c:f>Лист1!$AN$3:$AN$12</c:f>
              <c:strCache>
                <c:ptCount val="10"/>
                <c:pt idx="0">
                  <c:v>Розвиток громадянського суспільства</c:v>
                </c:pt>
                <c:pt idx="1">
                  <c:v>Формування та розвиток волонтерського руху</c:v>
                </c:pt>
                <c:pt idx="2">
                  <c:v>Формування політичної ідентичності (політичного українця)</c:v>
                </c:pt>
                <c:pt idx="3">
                  <c:v>Підписання угоди з Європейським Союзом про Асоціацію</c:v>
                </c:pt>
                <c:pt idx="4">
                  <c:v>Протидія олігархічній системі</c:v>
                </c:pt>
                <c:pt idx="5">
                  <c:v>Віддалення від пострадянського простору</c:v>
                </c:pt>
                <c:pt idx="6">
                  <c:v>Формування позитивного, демократичного іміджу на міжнародній арені</c:v>
                </c:pt>
                <c:pt idx="7">
                  <c:v>Інше</c:v>
                </c:pt>
                <c:pt idx="8">
                  <c:v>ВВАЖАЮ, ЩО ЗМІН ТА ДОСЯГНЕНЬ НЕ БУЛО</c:v>
                </c:pt>
                <c:pt idx="9">
                  <c:v>ВАЖКО ВІДПОВІСТИ</c:v>
                </c:pt>
              </c:strCache>
            </c:strRef>
          </c:cat>
          <c:val>
            <c:numRef>
              <c:f>Лист1!$AO$3:$AO$12</c:f>
              <c:numCache>
                <c:formatCode>0.0</c:formatCode>
                <c:ptCount val="10"/>
                <c:pt idx="0">
                  <c:v>14.59852877976604</c:v>
                </c:pt>
                <c:pt idx="1">
                  <c:v>32.529319607913941</c:v>
                </c:pt>
                <c:pt idx="2">
                  <c:v>7.4221082797191533</c:v>
                </c:pt>
                <c:pt idx="3">
                  <c:v>37.197620307522953</c:v>
                </c:pt>
                <c:pt idx="4">
                  <c:v>7.9011393687299476</c:v>
                </c:pt>
                <c:pt idx="5">
                  <c:v>12.465893358101326</c:v>
                </c:pt>
                <c:pt idx="6">
                  <c:v>9.8232858727784347</c:v>
                </c:pt>
                <c:pt idx="7">
                  <c:v>0.3229629763514984</c:v>
                </c:pt>
                <c:pt idx="8">
                  <c:v>27.5350413119127</c:v>
                </c:pt>
                <c:pt idx="9">
                  <c:v>5.0457340349946067</c:v>
                </c:pt>
              </c:numCache>
            </c:numRef>
          </c:val>
        </c:ser>
        <c:ser>
          <c:idx val="1"/>
          <c:order val="1"/>
          <c:tx>
            <c:strRef>
              <c:f>Лист1!$AP$2</c:f>
              <c:strCache>
                <c:ptCount val="1"/>
                <c:pt idx="0">
                  <c:v>Центральний</c:v>
                </c:pt>
              </c:strCache>
            </c:strRef>
          </c:tx>
          <c:invertIfNegative val="0"/>
          <c:cat>
            <c:strRef>
              <c:f>Лист1!$AN$3:$AN$12</c:f>
              <c:strCache>
                <c:ptCount val="10"/>
                <c:pt idx="0">
                  <c:v>Розвиток громадянського суспільства</c:v>
                </c:pt>
                <c:pt idx="1">
                  <c:v>Формування та розвиток волонтерського руху</c:v>
                </c:pt>
                <c:pt idx="2">
                  <c:v>Формування політичної ідентичності (політичного українця)</c:v>
                </c:pt>
                <c:pt idx="3">
                  <c:v>Підписання угоди з Європейським Союзом про Асоціацію</c:v>
                </c:pt>
                <c:pt idx="4">
                  <c:v>Протидія олігархічній системі</c:v>
                </c:pt>
                <c:pt idx="5">
                  <c:v>Віддалення від пострадянського простору</c:v>
                </c:pt>
                <c:pt idx="6">
                  <c:v>Формування позитивного, демократичного іміджу на міжнародній арені</c:v>
                </c:pt>
                <c:pt idx="7">
                  <c:v>Інше</c:v>
                </c:pt>
                <c:pt idx="8">
                  <c:v>ВВАЖАЮ, ЩО ЗМІН ТА ДОСЯГНЕНЬ НЕ БУЛО</c:v>
                </c:pt>
                <c:pt idx="9">
                  <c:v>ВАЖКО ВІДПОВІСТИ</c:v>
                </c:pt>
              </c:strCache>
            </c:strRef>
          </c:cat>
          <c:val>
            <c:numRef>
              <c:f>Лист1!$AP$3:$AP$12</c:f>
              <c:numCache>
                <c:formatCode>0.0</c:formatCode>
                <c:ptCount val="10"/>
                <c:pt idx="0">
                  <c:v>15.834638235826585</c:v>
                </c:pt>
                <c:pt idx="1">
                  <c:v>29.842104277138969</c:v>
                </c:pt>
                <c:pt idx="2">
                  <c:v>8.6744594112484528</c:v>
                </c:pt>
                <c:pt idx="3">
                  <c:v>31.814533743178139</c:v>
                </c:pt>
                <c:pt idx="4">
                  <c:v>8.4154401063411868</c:v>
                </c:pt>
                <c:pt idx="5">
                  <c:v>9.6214562738961327</c:v>
                </c:pt>
                <c:pt idx="6">
                  <c:v>10.115578403895356</c:v>
                </c:pt>
                <c:pt idx="7">
                  <c:v>0.507122249450077</c:v>
                </c:pt>
                <c:pt idx="8">
                  <c:v>31.695284374960011</c:v>
                </c:pt>
                <c:pt idx="9">
                  <c:v>7.2429598550467817</c:v>
                </c:pt>
              </c:numCache>
            </c:numRef>
          </c:val>
        </c:ser>
        <c:ser>
          <c:idx val="2"/>
          <c:order val="2"/>
          <c:tx>
            <c:strRef>
              <c:f>Лист1!$AQ$2</c:f>
              <c:strCache>
                <c:ptCount val="1"/>
                <c:pt idx="0">
                  <c:v>Південний</c:v>
                </c:pt>
              </c:strCache>
            </c:strRef>
          </c:tx>
          <c:invertIfNegative val="0"/>
          <c:cat>
            <c:strRef>
              <c:f>Лист1!$AN$3:$AN$12</c:f>
              <c:strCache>
                <c:ptCount val="10"/>
                <c:pt idx="0">
                  <c:v>Розвиток громадянського суспільства</c:v>
                </c:pt>
                <c:pt idx="1">
                  <c:v>Формування та розвиток волонтерського руху</c:v>
                </c:pt>
                <c:pt idx="2">
                  <c:v>Формування політичної ідентичності (політичного українця)</c:v>
                </c:pt>
                <c:pt idx="3">
                  <c:v>Підписання угоди з Європейським Союзом про Асоціацію</c:v>
                </c:pt>
                <c:pt idx="4">
                  <c:v>Протидія олігархічній системі</c:v>
                </c:pt>
                <c:pt idx="5">
                  <c:v>Віддалення від пострадянського простору</c:v>
                </c:pt>
                <c:pt idx="6">
                  <c:v>Формування позитивного, демократичного іміджу на міжнародній арені</c:v>
                </c:pt>
                <c:pt idx="7">
                  <c:v>Інше</c:v>
                </c:pt>
                <c:pt idx="8">
                  <c:v>ВВАЖАЮ, ЩО ЗМІН ТА ДОСЯГНЕНЬ НЕ БУЛО</c:v>
                </c:pt>
                <c:pt idx="9">
                  <c:v>ВАЖКО ВІДПОВІСТИ</c:v>
                </c:pt>
              </c:strCache>
            </c:strRef>
          </c:cat>
          <c:val>
            <c:numRef>
              <c:f>Лист1!$AQ$3:$AQ$12</c:f>
              <c:numCache>
                <c:formatCode>0.0</c:formatCode>
                <c:ptCount val="10"/>
                <c:pt idx="0">
                  <c:v>13.642553002174319</c:v>
                </c:pt>
                <c:pt idx="1">
                  <c:v>26.5839925497908</c:v>
                </c:pt>
                <c:pt idx="2">
                  <c:v>4.6502442475170938</c:v>
                </c:pt>
                <c:pt idx="3">
                  <c:v>29.294366661228331</c:v>
                </c:pt>
                <c:pt idx="4">
                  <c:v>5.282087120560548</c:v>
                </c:pt>
                <c:pt idx="5">
                  <c:v>8.8079168794437184</c:v>
                </c:pt>
                <c:pt idx="6">
                  <c:v>6.9700328685946724</c:v>
                </c:pt>
                <c:pt idx="7">
                  <c:v>0.74575048967140434</c:v>
                </c:pt>
                <c:pt idx="8">
                  <c:v>38.26057163640305</c:v>
                </c:pt>
                <c:pt idx="9">
                  <c:v>10.859699052479476</c:v>
                </c:pt>
              </c:numCache>
            </c:numRef>
          </c:val>
        </c:ser>
        <c:ser>
          <c:idx val="3"/>
          <c:order val="3"/>
          <c:tx>
            <c:strRef>
              <c:f>Лист1!$AR$2</c:f>
              <c:strCache>
                <c:ptCount val="1"/>
                <c:pt idx="0">
                  <c:v>Східний</c:v>
                </c:pt>
              </c:strCache>
            </c:strRef>
          </c:tx>
          <c:invertIfNegative val="0"/>
          <c:cat>
            <c:strRef>
              <c:f>Лист1!$AN$3:$AN$12</c:f>
              <c:strCache>
                <c:ptCount val="10"/>
                <c:pt idx="0">
                  <c:v>Розвиток громадянського суспільства</c:v>
                </c:pt>
                <c:pt idx="1">
                  <c:v>Формування та розвиток волонтерського руху</c:v>
                </c:pt>
                <c:pt idx="2">
                  <c:v>Формування політичної ідентичності (політичного українця)</c:v>
                </c:pt>
                <c:pt idx="3">
                  <c:v>Підписання угоди з Європейським Союзом про Асоціацію</c:v>
                </c:pt>
                <c:pt idx="4">
                  <c:v>Протидія олігархічній системі</c:v>
                </c:pt>
                <c:pt idx="5">
                  <c:v>Віддалення від пострадянського простору</c:v>
                </c:pt>
                <c:pt idx="6">
                  <c:v>Формування позитивного, демократичного іміджу на міжнародній арені</c:v>
                </c:pt>
                <c:pt idx="7">
                  <c:v>Інше</c:v>
                </c:pt>
                <c:pt idx="8">
                  <c:v>ВВАЖАЮ, ЩО ЗМІН ТА ДОСЯГНЕНЬ НЕ БУЛО</c:v>
                </c:pt>
                <c:pt idx="9">
                  <c:v>ВАЖКО ВІДПОВІСТИ</c:v>
                </c:pt>
              </c:strCache>
            </c:strRef>
          </c:cat>
          <c:val>
            <c:numRef>
              <c:f>Лист1!$AR$3:$AR$12</c:f>
              <c:numCache>
                <c:formatCode>0.0</c:formatCode>
                <c:ptCount val="10"/>
                <c:pt idx="0">
                  <c:v>8.9972221082179811</c:v>
                </c:pt>
                <c:pt idx="1">
                  <c:v>15.25269446887487</c:v>
                </c:pt>
                <c:pt idx="2">
                  <c:v>5.4615466599532576</c:v>
                </c:pt>
                <c:pt idx="3">
                  <c:v>12.749989833689936</c:v>
                </c:pt>
                <c:pt idx="4">
                  <c:v>10.34418238945444</c:v>
                </c:pt>
                <c:pt idx="5">
                  <c:v>8.9191635483664005</c:v>
                </c:pt>
                <c:pt idx="6">
                  <c:v>11.21013608165106</c:v>
                </c:pt>
                <c:pt idx="7">
                  <c:v>0.87038608468991596</c:v>
                </c:pt>
                <c:pt idx="8">
                  <c:v>52.316637589935098</c:v>
                </c:pt>
                <c:pt idx="9">
                  <c:v>5.3279505946686685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25832576"/>
        <c:axId val="125850752"/>
        <c:axId val="0"/>
      </c:bar3DChart>
      <c:catAx>
        <c:axId val="125832576"/>
        <c:scaling>
          <c:orientation val="maxMin"/>
        </c:scaling>
        <c:delete val="0"/>
        <c:axPos val="l"/>
        <c:majorTickMark val="out"/>
        <c:minorTickMark val="none"/>
        <c:tickLblPos val="nextTo"/>
        <c:crossAx val="125850752"/>
        <c:crosses val="autoZero"/>
        <c:auto val="1"/>
        <c:lblAlgn val="ctr"/>
        <c:lblOffset val="100"/>
        <c:noMultiLvlLbl val="0"/>
      </c:catAx>
      <c:valAx>
        <c:axId val="125850752"/>
        <c:scaling>
          <c:orientation val="minMax"/>
        </c:scaling>
        <c:delete val="0"/>
        <c:axPos val="t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uk-UA"/>
                  <a:t>Відсотки, %</a:t>
                </a:r>
              </a:p>
            </c:rich>
          </c:tx>
          <c:layout/>
          <c:overlay val="0"/>
        </c:title>
        <c:numFmt formatCode="0.0" sourceLinked="1"/>
        <c:majorTickMark val="out"/>
        <c:minorTickMark val="none"/>
        <c:tickLblPos val="nextTo"/>
        <c:crossAx val="1258325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Лист1!$AO$2</c:f>
              <c:strCache>
                <c:ptCount val="1"/>
                <c:pt idx="0">
                  <c:v>Західний</c:v>
                </c:pt>
              </c:strCache>
            </c:strRef>
          </c:tx>
          <c:explosion val="25"/>
          <c:dLbls>
            <c:dLbl>
              <c:idx val="1"/>
              <c:layout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9.2537017778438081E-3"/>
                  <c:y val="2.631484172539634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8"/>
              <c:layout/>
              <c:showLegendKey val="0"/>
              <c:showVal val="1"/>
              <c:showCatName val="1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Лист1!$AN$3:$AN$12</c:f>
              <c:strCache>
                <c:ptCount val="10"/>
                <c:pt idx="0">
                  <c:v>Розвиток громадянського суспільства</c:v>
                </c:pt>
                <c:pt idx="1">
                  <c:v>Формування та розвиток волонтерського руху</c:v>
                </c:pt>
                <c:pt idx="2">
                  <c:v>Формування політичної ідентичності (політичного українця)</c:v>
                </c:pt>
                <c:pt idx="3">
                  <c:v>Підписання угоди з Європейським Союзом про Асоціацію</c:v>
                </c:pt>
                <c:pt idx="4">
                  <c:v>Протидія олігархічній системі</c:v>
                </c:pt>
                <c:pt idx="5">
                  <c:v>Віддалення від пострадянського простору</c:v>
                </c:pt>
                <c:pt idx="6">
                  <c:v>Формування позитивного, демократичного іміджу на міжнародній арені</c:v>
                </c:pt>
                <c:pt idx="7">
                  <c:v>Інше</c:v>
                </c:pt>
                <c:pt idx="8">
                  <c:v>ВВАЖАЮ, ЩО ЗМІН ТА ДОСЯГНЕНЬ НЕ БУЛО</c:v>
                </c:pt>
                <c:pt idx="9">
                  <c:v>ВАЖКО ВІДПОВІСТИ</c:v>
                </c:pt>
              </c:strCache>
            </c:strRef>
          </c:cat>
          <c:val>
            <c:numRef>
              <c:f>Лист1!$AO$3:$AO$12</c:f>
              <c:numCache>
                <c:formatCode>0.0</c:formatCode>
                <c:ptCount val="10"/>
                <c:pt idx="0">
                  <c:v>14.59852877976604</c:v>
                </c:pt>
                <c:pt idx="1">
                  <c:v>32.529319607913941</c:v>
                </c:pt>
                <c:pt idx="2">
                  <c:v>7.4221082797191533</c:v>
                </c:pt>
                <c:pt idx="3">
                  <c:v>37.197620307522953</c:v>
                </c:pt>
                <c:pt idx="4">
                  <c:v>7.9011393687299476</c:v>
                </c:pt>
                <c:pt idx="5">
                  <c:v>12.465893358101326</c:v>
                </c:pt>
                <c:pt idx="6">
                  <c:v>9.8232858727784347</c:v>
                </c:pt>
                <c:pt idx="7">
                  <c:v>0.3229629763514984</c:v>
                </c:pt>
                <c:pt idx="8">
                  <c:v>27.5350413119127</c:v>
                </c:pt>
                <c:pt idx="9">
                  <c:v>5.0457340349946067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6892265557106433E-2"/>
          <c:y val="0.208361659710569"/>
          <c:w val="0.82594791035735904"/>
          <c:h val="0.69611835405820199"/>
        </c:manualLayout>
      </c:layout>
      <c:pie3DChart>
        <c:varyColors val="1"/>
        <c:ser>
          <c:idx val="0"/>
          <c:order val="0"/>
          <c:tx>
            <c:strRef>
              <c:f>Лист1!$AR$2</c:f>
              <c:strCache>
                <c:ptCount val="1"/>
                <c:pt idx="0">
                  <c:v>Східний</c:v>
                </c:pt>
              </c:strCache>
            </c:strRef>
          </c:tx>
          <c:explosion val="25"/>
          <c:dLbls>
            <c:dLbl>
              <c:idx val="1"/>
              <c:layout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8923155438903519E-3"/>
                  <c:y val="-8.934612681611520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4.4247685185185223E-2"/>
                  <c:y val="-0.220736629232821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Лист1!$AN$3:$AN$12</c:f>
              <c:strCache>
                <c:ptCount val="10"/>
                <c:pt idx="0">
                  <c:v>Розвиток громадянського суспільства</c:v>
                </c:pt>
                <c:pt idx="1">
                  <c:v>Формування та розвиток волонтерського руху</c:v>
                </c:pt>
                <c:pt idx="2">
                  <c:v>Формування політичної ідентичності (політичного українця)</c:v>
                </c:pt>
                <c:pt idx="3">
                  <c:v>Підписання угоди з Європейським Союзом про Асоціацію</c:v>
                </c:pt>
                <c:pt idx="4">
                  <c:v>Протидія олігархічній системі</c:v>
                </c:pt>
                <c:pt idx="5">
                  <c:v>Віддалення від пострадянського простору</c:v>
                </c:pt>
                <c:pt idx="6">
                  <c:v>Формування позитивного, демократичного іміджу на міжнародній арені</c:v>
                </c:pt>
                <c:pt idx="7">
                  <c:v>Інше</c:v>
                </c:pt>
                <c:pt idx="8">
                  <c:v>ВВАЖАЮ, ЩО ЗМІН ТА ДОСЯГНЕНЬ НЕ БУЛО</c:v>
                </c:pt>
                <c:pt idx="9">
                  <c:v>ВАЖКО ВІДПОВІСТИ</c:v>
                </c:pt>
              </c:strCache>
            </c:strRef>
          </c:cat>
          <c:val>
            <c:numRef>
              <c:f>Лист1!$AR$3:$AR$12</c:f>
              <c:numCache>
                <c:formatCode>0.0</c:formatCode>
                <c:ptCount val="10"/>
                <c:pt idx="0">
                  <c:v>8.9972221082179811</c:v>
                </c:pt>
                <c:pt idx="1">
                  <c:v>15.25269446887487</c:v>
                </c:pt>
                <c:pt idx="2">
                  <c:v>5.4615466599532576</c:v>
                </c:pt>
                <c:pt idx="3">
                  <c:v>12.749989833689936</c:v>
                </c:pt>
                <c:pt idx="4">
                  <c:v>10.34418238945444</c:v>
                </c:pt>
                <c:pt idx="5">
                  <c:v>8.9191635483664005</c:v>
                </c:pt>
                <c:pt idx="6">
                  <c:v>11.21013608165106</c:v>
                </c:pt>
                <c:pt idx="7">
                  <c:v>0.87038608468991596</c:v>
                </c:pt>
                <c:pt idx="8">
                  <c:v>52.316637589935098</c:v>
                </c:pt>
                <c:pt idx="9">
                  <c:v>5.3279505946686685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Лист1!$AP$2</c:f>
              <c:strCache>
                <c:ptCount val="1"/>
                <c:pt idx="0">
                  <c:v>Центральний</c:v>
                </c:pt>
              </c:strCache>
            </c:strRef>
          </c:tx>
          <c:explosion val="25"/>
          <c:dLbls>
            <c:dLbl>
              <c:idx val="1"/>
              <c:layout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8"/>
              <c:layout/>
              <c:showLegendKey val="0"/>
              <c:showVal val="1"/>
              <c:showCatName val="1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Лист1!$AN$3:$AN$12</c:f>
              <c:strCache>
                <c:ptCount val="10"/>
                <c:pt idx="0">
                  <c:v>Розвиток громадянського суспільства</c:v>
                </c:pt>
                <c:pt idx="1">
                  <c:v>Формування та розвиток волонтерського руху</c:v>
                </c:pt>
                <c:pt idx="2">
                  <c:v>Формування політичної ідентичності (політичного українця)</c:v>
                </c:pt>
                <c:pt idx="3">
                  <c:v>Підписання угоди з Європейським Союзом про Асоціацію</c:v>
                </c:pt>
                <c:pt idx="4">
                  <c:v>Протидія олігархічній системі</c:v>
                </c:pt>
                <c:pt idx="5">
                  <c:v>Віддалення від пострадянського простору</c:v>
                </c:pt>
                <c:pt idx="6">
                  <c:v>Формування позитивного, демократичного іміджу на міжнародній арені</c:v>
                </c:pt>
                <c:pt idx="7">
                  <c:v>Інше</c:v>
                </c:pt>
                <c:pt idx="8">
                  <c:v>ВВАЖАЮ, ЩО ЗМІН ТА ДОСЯГНЕНЬ НЕ БУЛО</c:v>
                </c:pt>
                <c:pt idx="9">
                  <c:v>ВАЖКО ВІДПОВІСТИ</c:v>
                </c:pt>
              </c:strCache>
            </c:strRef>
          </c:cat>
          <c:val>
            <c:numRef>
              <c:f>Лист1!$AP$3:$AP$12</c:f>
              <c:numCache>
                <c:formatCode>0.0</c:formatCode>
                <c:ptCount val="10"/>
                <c:pt idx="0">
                  <c:v>15.834638235826585</c:v>
                </c:pt>
                <c:pt idx="1">
                  <c:v>29.842104277138969</c:v>
                </c:pt>
                <c:pt idx="2">
                  <c:v>8.6744594112484528</c:v>
                </c:pt>
                <c:pt idx="3">
                  <c:v>31.814533743178139</c:v>
                </c:pt>
                <c:pt idx="4">
                  <c:v>8.4154401063411868</c:v>
                </c:pt>
                <c:pt idx="5">
                  <c:v>9.6214562738961327</c:v>
                </c:pt>
                <c:pt idx="6">
                  <c:v>10.115578403895356</c:v>
                </c:pt>
                <c:pt idx="7">
                  <c:v>0.507122249450077</c:v>
                </c:pt>
                <c:pt idx="8">
                  <c:v>31.695284374960011</c:v>
                </c:pt>
                <c:pt idx="9">
                  <c:v>7.2429598550467817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Лист1!$AQ$2</c:f>
              <c:strCache>
                <c:ptCount val="1"/>
                <c:pt idx="0">
                  <c:v>Південний</c:v>
                </c:pt>
              </c:strCache>
            </c:strRef>
          </c:tx>
          <c:explosion val="25"/>
          <c:dLbls>
            <c:dLbl>
              <c:idx val="1"/>
              <c:layout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8"/>
              <c:layout/>
              <c:showLegendKey val="0"/>
              <c:showVal val="1"/>
              <c:showCatName val="1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Лист1!$AN$3:$AN$12</c:f>
              <c:strCache>
                <c:ptCount val="10"/>
                <c:pt idx="0">
                  <c:v>Розвиток громадянського суспільства</c:v>
                </c:pt>
                <c:pt idx="1">
                  <c:v>Формування та розвиток волонтерського руху</c:v>
                </c:pt>
                <c:pt idx="2">
                  <c:v>Формування політичної ідентичності (політичного українця)</c:v>
                </c:pt>
                <c:pt idx="3">
                  <c:v>Підписання угоди з Європейським Союзом про Асоціацію</c:v>
                </c:pt>
                <c:pt idx="4">
                  <c:v>Протидія олігархічній системі</c:v>
                </c:pt>
                <c:pt idx="5">
                  <c:v>Віддалення від пострадянського простору</c:v>
                </c:pt>
                <c:pt idx="6">
                  <c:v>Формування позитивного, демократичного іміджу на міжнародній арені</c:v>
                </c:pt>
                <c:pt idx="7">
                  <c:v>Інше</c:v>
                </c:pt>
                <c:pt idx="8">
                  <c:v>ВВАЖАЮ, ЩО ЗМІН ТА ДОСЯГНЕНЬ НЕ БУЛО</c:v>
                </c:pt>
                <c:pt idx="9">
                  <c:v>ВАЖКО ВІДПОВІСТИ</c:v>
                </c:pt>
              </c:strCache>
            </c:strRef>
          </c:cat>
          <c:val>
            <c:numRef>
              <c:f>Лист1!$AQ$3:$AQ$12</c:f>
              <c:numCache>
                <c:formatCode>0.0</c:formatCode>
                <c:ptCount val="10"/>
                <c:pt idx="0">
                  <c:v>13.642553002174319</c:v>
                </c:pt>
                <c:pt idx="1">
                  <c:v>26.5839925497908</c:v>
                </c:pt>
                <c:pt idx="2">
                  <c:v>4.6502442475170938</c:v>
                </c:pt>
                <c:pt idx="3">
                  <c:v>29.294366661228331</c:v>
                </c:pt>
                <c:pt idx="4">
                  <c:v>5.282087120560548</c:v>
                </c:pt>
                <c:pt idx="5">
                  <c:v>8.8079168794437184</c:v>
                </c:pt>
                <c:pt idx="6">
                  <c:v>6.9700328685946724</c:v>
                </c:pt>
                <c:pt idx="7">
                  <c:v>0.74575048967140434</c:v>
                </c:pt>
                <c:pt idx="8">
                  <c:v>38.26057163640305</c:v>
                </c:pt>
                <c:pt idx="9">
                  <c:v>10.859699052479476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uk-UA" sz="3200" b="1" i="0" u="none" strike="noStrike" baseline="0" dirty="0" smtClean="0">
                <a:solidFill>
                  <a:schemeClr val="tx2"/>
                </a:solidFill>
                <a:effectLst/>
                <a:latin typeface="Arial Narrow" panose="020B0606020202030204" pitchFamily="34" charset="0"/>
              </a:rPr>
              <a:t>Що сприяє єдності громадян України? </a:t>
            </a:r>
            <a:endParaRPr lang="uk-UA" sz="3200" b="0" dirty="0">
              <a:solidFill>
                <a:schemeClr val="tx2"/>
              </a:solidFill>
              <a:latin typeface="Arial Narrow" panose="020B0606020202030204" pitchFamily="34" charset="0"/>
            </a:endParaRPr>
          </a:p>
        </c:rich>
      </c:tx>
      <c:layout>
        <c:manualLayout>
          <c:xMode val="edge"/>
          <c:yMode val="edge"/>
          <c:x val="0.23915255255485551"/>
          <c:y val="1.5149878010228743E-3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Лист1!$BG$2</c:f>
              <c:strCache>
                <c:ptCount val="1"/>
                <c:pt idx="0">
                  <c:v>Західний</c:v>
                </c:pt>
              </c:strCache>
            </c:strRef>
          </c:tx>
          <c:invertIfNegative val="0"/>
          <c:cat>
            <c:strRef>
              <c:f>Лист1!$BF$3:$BF$11</c:f>
              <c:strCache>
                <c:ptCount val="9"/>
                <c:pt idx="0">
                  <c:v>Проведення економічних та соціальних реформ</c:v>
                </c:pt>
                <c:pt idx="1">
                  <c:v>Проведення реформи децентралізації</c:v>
                </c:pt>
                <c:pt idx="2">
                  <c:v>Врегулювання конфлікту на Донбасі</c:v>
                </c:pt>
                <c:pt idx="3">
                  <c:v>Повернення Криму</c:v>
                </c:pt>
                <c:pt idx="4">
                  <c:v>Збалансована мовна політика</c:v>
                </c:pt>
                <c:pt idx="5">
                  <c:v>Дотримання прав людини з боку держави</c:v>
                </c:pt>
                <c:pt idx="6">
                  <c:v>Розвиток активного громадянського суспільства</c:v>
                </c:pt>
                <c:pt idx="7">
                  <c:v>Інше</c:v>
                </c:pt>
                <c:pt idx="8">
                  <c:v>ВАЖКО ВІДПОВІСТИ</c:v>
                </c:pt>
              </c:strCache>
            </c:strRef>
          </c:cat>
          <c:val>
            <c:numRef>
              <c:f>Лист1!$BG$3:$BG$11</c:f>
              <c:numCache>
                <c:formatCode>0.0</c:formatCode>
                <c:ptCount val="9"/>
                <c:pt idx="0">
                  <c:v>36.243658739521109</c:v>
                </c:pt>
                <c:pt idx="1">
                  <c:v>7.8964767747605213</c:v>
                </c:pt>
                <c:pt idx="2">
                  <c:v>39.762092080486212</c:v>
                </c:pt>
                <c:pt idx="3">
                  <c:v>13.534121395928349</c:v>
                </c:pt>
                <c:pt idx="4">
                  <c:v>12.420033483439726</c:v>
                </c:pt>
                <c:pt idx="5">
                  <c:v>33.597843244629551</c:v>
                </c:pt>
                <c:pt idx="6">
                  <c:v>26.499696786750491</c:v>
                </c:pt>
                <c:pt idx="7">
                  <c:v>0.89406747680921472</c:v>
                </c:pt>
                <c:pt idx="8">
                  <c:v>9.4702618235574683</c:v>
                </c:pt>
              </c:numCache>
            </c:numRef>
          </c:val>
        </c:ser>
        <c:ser>
          <c:idx val="1"/>
          <c:order val="1"/>
          <c:tx>
            <c:strRef>
              <c:f>Лист1!$BH$2</c:f>
              <c:strCache>
                <c:ptCount val="1"/>
                <c:pt idx="0">
                  <c:v>Центральний</c:v>
                </c:pt>
              </c:strCache>
            </c:strRef>
          </c:tx>
          <c:invertIfNegative val="0"/>
          <c:cat>
            <c:strRef>
              <c:f>Лист1!$BF$3:$BF$11</c:f>
              <c:strCache>
                <c:ptCount val="9"/>
                <c:pt idx="0">
                  <c:v>Проведення економічних та соціальних реформ</c:v>
                </c:pt>
                <c:pt idx="1">
                  <c:v>Проведення реформи децентралізації</c:v>
                </c:pt>
                <c:pt idx="2">
                  <c:v>Врегулювання конфлікту на Донбасі</c:v>
                </c:pt>
                <c:pt idx="3">
                  <c:v>Повернення Криму</c:v>
                </c:pt>
                <c:pt idx="4">
                  <c:v>Збалансована мовна політика</c:v>
                </c:pt>
                <c:pt idx="5">
                  <c:v>Дотримання прав людини з боку держави</c:v>
                </c:pt>
                <c:pt idx="6">
                  <c:v>Розвиток активного громадянського суспільства</c:v>
                </c:pt>
                <c:pt idx="7">
                  <c:v>Інше</c:v>
                </c:pt>
                <c:pt idx="8">
                  <c:v>ВАЖКО ВІДПОВІСТИ</c:v>
                </c:pt>
              </c:strCache>
            </c:strRef>
          </c:cat>
          <c:val>
            <c:numRef>
              <c:f>Лист1!$BH$3:$BH$11</c:f>
              <c:numCache>
                <c:formatCode>0.0</c:formatCode>
                <c:ptCount val="9"/>
                <c:pt idx="0">
                  <c:v>39.63924069883965</c:v>
                </c:pt>
                <c:pt idx="1">
                  <c:v>6.9985739786864256</c:v>
                </c:pt>
                <c:pt idx="2">
                  <c:v>47.981249248083579</c:v>
                </c:pt>
                <c:pt idx="3">
                  <c:v>12.211955347484075</c:v>
                </c:pt>
                <c:pt idx="4">
                  <c:v>7.3185806377901939</c:v>
                </c:pt>
                <c:pt idx="5">
                  <c:v>34.224737504302553</c:v>
                </c:pt>
                <c:pt idx="6">
                  <c:v>22.867739312585069</c:v>
                </c:pt>
                <c:pt idx="7">
                  <c:v>1.3357282899587439</c:v>
                </c:pt>
                <c:pt idx="8">
                  <c:v>14.971852462752318</c:v>
                </c:pt>
              </c:numCache>
            </c:numRef>
          </c:val>
        </c:ser>
        <c:ser>
          <c:idx val="2"/>
          <c:order val="2"/>
          <c:tx>
            <c:strRef>
              <c:f>Лист1!$BI$2</c:f>
              <c:strCache>
                <c:ptCount val="1"/>
                <c:pt idx="0">
                  <c:v>Південний</c:v>
                </c:pt>
              </c:strCache>
            </c:strRef>
          </c:tx>
          <c:invertIfNegative val="0"/>
          <c:cat>
            <c:strRef>
              <c:f>Лист1!$BF$3:$BF$11</c:f>
              <c:strCache>
                <c:ptCount val="9"/>
                <c:pt idx="0">
                  <c:v>Проведення економічних та соціальних реформ</c:v>
                </c:pt>
                <c:pt idx="1">
                  <c:v>Проведення реформи децентралізації</c:v>
                </c:pt>
                <c:pt idx="2">
                  <c:v>Врегулювання конфлікту на Донбасі</c:v>
                </c:pt>
                <c:pt idx="3">
                  <c:v>Повернення Криму</c:v>
                </c:pt>
                <c:pt idx="4">
                  <c:v>Збалансована мовна політика</c:v>
                </c:pt>
                <c:pt idx="5">
                  <c:v>Дотримання прав людини з боку держави</c:v>
                </c:pt>
                <c:pt idx="6">
                  <c:v>Розвиток активного громадянського суспільства</c:v>
                </c:pt>
                <c:pt idx="7">
                  <c:v>Інше</c:v>
                </c:pt>
                <c:pt idx="8">
                  <c:v>ВАЖКО ВІДПОВІСТИ</c:v>
                </c:pt>
              </c:strCache>
            </c:strRef>
          </c:cat>
          <c:val>
            <c:numRef>
              <c:f>Лист1!$BI$3:$BI$11</c:f>
              <c:numCache>
                <c:formatCode>0.0</c:formatCode>
                <c:ptCount val="9"/>
                <c:pt idx="0">
                  <c:v>34.326797039555551</c:v>
                </c:pt>
                <c:pt idx="1">
                  <c:v>11.380526679848924</c:v>
                </c:pt>
                <c:pt idx="2">
                  <c:v>45.009333626457632</c:v>
                </c:pt>
                <c:pt idx="3">
                  <c:v>18.555315867328829</c:v>
                </c:pt>
                <c:pt idx="4">
                  <c:v>18.461843122546632</c:v>
                </c:pt>
                <c:pt idx="5">
                  <c:v>39.362627691182773</c:v>
                </c:pt>
                <c:pt idx="6">
                  <c:v>25.846290279439771</c:v>
                </c:pt>
                <c:pt idx="7">
                  <c:v>1.484460037723035</c:v>
                </c:pt>
                <c:pt idx="8">
                  <c:v>22.202569873832111</c:v>
                </c:pt>
              </c:numCache>
            </c:numRef>
          </c:val>
        </c:ser>
        <c:ser>
          <c:idx val="3"/>
          <c:order val="3"/>
          <c:tx>
            <c:strRef>
              <c:f>Лист1!$BJ$2</c:f>
              <c:strCache>
                <c:ptCount val="1"/>
                <c:pt idx="0">
                  <c:v>Східний</c:v>
                </c:pt>
              </c:strCache>
            </c:strRef>
          </c:tx>
          <c:invertIfNegative val="0"/>
          <c:cat>
            <c:strRef>
              <c:f>Лист1!$BF$3:$BF$11</c:f>
              <c:strCache>
                <c:ptCount val="9"/>
                <c:pt idx="0">
                  <c:v>Проведення економічних та соціальних реформ</c:v>
                </c:pt>
                <c:pt idx="1">
                  <c:v>Проведення реформи децентралізації</c:v>
                </c:pt>
                <c:pt idx="2">
                  <c:v>Врегулювання конфлікту на Донбасі</c:v>
                </c:pt>
                <c:pt idx="3">
                  <c:v>Повернення Криму</c:v>
                </c:pt>
                <c:pt idx="4">
                  <c:v>Збалансована мовна політика</c:v>
                </c:pt>
                <c:pt idx="5">
                  <c:v>Дотримання прав людини з боку держави</c:v>
                </c:pt>
                <c:pt idx="6">
                  <c:v>Розвиток активного громадянського суспільства</c:v>
                </c:pt>
                <c:pt idx="7">
                  <c:v>Інше</c:v>
                </c:pt>
                <c:pt idx="8">
                  <c:v>ВАЖКО ВІДПОВІСТИ</c:v>
                </c:pt>
              </c:strCache>
            </c:strRef>
          </c:cat>
          <c:val>
            <c:numRef>
              <c:f>Лист1!$BJ$3:$BJ$11</c:f>
              <c:numCache>
                <c:formatCode>0.0</c:formatCode>
                <c:ptCount val="9"/>
                <c:pt idx="0">
                  <c:v>35.181603753597088</c:v>
                </c:pt>
                <c:pt idx="1">
                  <c:v>8.9377569000216948</c:v>
                </c:pt>
                <c:pt idx="2">
                  <c:v>42.2106088188714</c:v>
                </c:pt>
                <c:pt idx="3">
                  <c:v>9.3821301178002763</c:v>
                </c:pt>
                <c:pt idx="4">
                  <c:v>18.983647014441015</c:v>
                </c:pt>
                <c:pt idx="5">
                  <c:v>39.000664269708771</c:v>
                </c:pt>
                <c:pt idx="6">
                  <c:v>13.679917113629905</c:v>
                </c:pt>
                <c:pt idx="7">
                  <c:v>1.3453782766664599</c:v>
                </c:pt>
                <c:pt idx="8">
                  <c:v>15.074763166063825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26984192"/>
        <c:axId val="126985728"/>
        <c:axId val="0"/>
      </c:bar3DChart>
      <c:catAx>
        <c:axId val="126984192"/>
        <c:scaling>
          <c:orientation val="maxMin"/>
        </c:scaling>
        <c:delete val="0"/>
        <c:axPos val="l"/>
        <c:majorTickMark val="out"/>
        <c:minorTickMark val="none"/>
        <c:tickLblPos val="nextTo"/>
        <c:crossAx val="126985728"/>
        <c:crosses val="autoZero"/>
        <c:auto val="1"/>
        <c:lblAlgn val="ctr"/>
        <c:lblOffset val="100"/>
        <c:noMultiLvlLbl val="0"/>
      </c:catAx>
      <c:valAx>
        <c:axId val="126985728"/>
        <c:scaling>
          <c:orientation val="minMax"/>
        </c:scaling>
        <c:delete val="0"/>
        <c:axPos val="t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uk-UA"/>
                  <a:t>Відсотки, %</a:t>
                </a:r>
              </a:p>
            </c:rich>
          </c:tx>
          <c:layout/>
          <c:overlay val="0"/>
        </c:title>
        <c:numFmt formatCode="0.0" sourceLinked="1"/>
        <c:majorTickMark val="out"/>
        <c:minorTickMark val="none"/>
        <c:tickLblPos val="nextTo"/>
        <c:crossAx val="12698419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Лист1!$BG$2</c:f>
              <c:strCache>
                <c:ptCount val="1"/>
                <c:pt idx="0">
                  <c:v>Західний</c:v>
                </c:pt>
              </c:strCache>
            </c:strRef>
          </c:tx>
          <c:explosion val="25"/>
          <c:dLbls>
            <c:dLbl>
              <c:idx val="0"/>
              <c:layout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5352075835881308E-2"/>
                  <c:y val="4.025854108956601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7710097558559924E-3"/>
                  <c:y val="-0.2697684448591378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Лист1!$BF$3:$BF$11</c:f>
              <c:strCache>
                <c:ptCount val="9"/>
                <c:pt idx="0">
                  <c:v>Проведення економічних та соціальних реформ</c:v>
                </c:pt>
                <c:pt idx="1">
                  <c:v>Проведення реформи децентралізації</c:v>
                </c:pt>
                <c:pt idx="2">
                  <c:v>Врегулювання конфлікту на Донбасі</c:v>
                </c:pt>
                <c:pt idx="3">
                  <c:v>Повернення Криму</c:v>
                </c:pt>
                <c:pt idx="4">
                  <c:v>Збалансована мовна політика</c:v>
                </c:pt>
                <c:pt idx="5">
                  <c:v>Дотримання прав людини з боку держави</c:v>
                </c:pt>
                <c:pt idx="6">
                  <c:v>Розвиток активного громадянського суспільства</c:v>
                </c:pt>
                <c:pt idx="7">
                  <c:v>Інше</c:v>
                </c:pt>
                <c:pt idx="8">
                  <c:v>ВАЖКО ВІДПОВІСТИ</c:v>
                </c:pt>
              </c:strCache>
            </c:strRef>
          </c:cat>
          <c:val>
            <c:numRef>
              <c:f>Лист1!$BG$3:$BG$11</c:f>
              <c:numCache>
                <c:formatCode>0.0</c:formatCode>
                <c:ptCount val="9"/>
                <c:pt idx="0">
                  <c:v>36.243658739521109</c:v>
                </c:pt>
                <c:pt idx="1">
                  <c:v>7.8964767747605213</c:v>
                </c:pt>
                <c:pt idx="2">
                  <c:v>39.762092080486212</c:v>
                </c:pt>
                <c:pt idx="3">
                  <c:v>13.534121395928349</c:v>
                </c:pt>
                <c:pt idx="4">
                  <c:v>12.420033483439726</c:v>
                </c:pt>
                <c:pt idx="5">
                  <c:v>33.597843244629551</c:v>
                </c:pt>
                <c:pt idx="6">
                  <c:v>26.499696786750491</c:v>
                </c:pt>
                <c:pt idx="7">
                  <c:v>0.89406747680921472</c:v>
                </c:pt>
                <c:pt idx="8">
                  <c:v>9.4702618235574683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Лист1!$BJ$2</c:f>
              <c:strCache>
                <c:ptCount val="1"/>
                <c:pt idx="0">
                  <c:v>Східний</c:v>
                </c:pt>
              </c:strCache>
            </c:strRef>
          </c:tx>
          <c:explosion val="25"/>
          <c:dLbls>
            <c:dLbl>
              <c:idx val="0"/>
              <c:layout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435766836445951E-2"/>
                  <c:y val="5.899504829937488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8924731182795709E-2"/>
                  <c:y val="-0.14293395026652608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Лист1!$BF$3:$BF$11</c:f>
              <c:strCache>
                <c:ptCount val="9"/>
                <c:pt idx="0">
                  <c:v>Проведення економічних та соціальних реформ</c:v>
                </c:pt>
                <c:pt idx="1">
                  <c:v>Проведення реформи децентралізації</c:v>
                </c:pt>
                <c:pt idx="2">
                  <c:v>Врегулювання конфлікту на Донбасі</c:v>
                </c:pt>
                <c:pt idx="3">
                  <c:v>Повернення Криму</c:v>
                </c:pt>
                <c:pt idx="4">
                  <c:v>Збалансована мовна політика</c:v>
                </c:pt>
                <c:pt idx="5">
                  <c:v>Дотримання прав людини з боку держави</c:v>
                </c:pt>
                <c:pt idx="6">
                  <c:v>Розвиток активного громадянського суспільства</c:v>
                </c:pt>
                <c:pt idx="7">
                  <c:v>Інше</c:v>
                </c:pt>
                <c:pt idx="8">
                  <c:v>ВАЖКО ВІДПОВІСТИ</c:v>
                </c:pt>
              </c:strCache>
            </c:strRef>
          </c:cat>
          <c:val>
            <c:numRef>
              <c:f>Лист1!$BJ$3:$BJ$11</c:f>
              <c:numCache>
                <c:formatCode>0.0</c:formatCode>
                <c:ptCount val="9"/>
                <c:pt idx="0">
                  <c:v>35.181603753597088</c:v>
                </c:pt>
                <c:pt idx="1">
                  <c:v>8.9377569000216948</c:v>
                </c:pt>
                <c:pt idx="2">
                  <c:v>42.2106088188714</c:v>
                </c:pt>
                <c:pt idx="3">
                  <c:v>9.3821301178002763</c:v>
                </c:pt>
                <c:pt idx="4">
                  <c:v>18.983647014441015</c:v>
                </c:pt>
                <c:pt idx="5">
                  <c:v>39.000664269708771</c:v>
                </c:pt>
                <c:pt idx="6">
                  <c:v>13.679917113629905</c:v>
                </c:pt>
                <c:pt idx="7">
                  <c:v>1.3453782766664599</c:v>
                </c:pt>
                <c:pt idx="8">
                  <c:v>15.074763166063825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111111111111102"/>
          <c:y val="4.2884990253411338E-2"/>
          <c:w val="0.81666666666666599"/>
          <c:h val="0.95711500974658903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Лист1!$BH$2</c:f>
              <c:strCache>
                <c:ptCount val="1"/>
                <c:pt idx="0">
                  <c:v>Центральний</c:v>
                </c:pt>
              </c:strCache>
            </c:strRef>
          </c:tx>
          <c:explosion val="25"/>
          <c:dLbls>
            <c:dLbl>
              <c:idx val="0"/>
              <c:layout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6592887229302514E-3"/>
                  <c:y val="1.113010021474590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layout/>
              <c:showLegendKey val="0"/>
              <c:showVal val="1"/>
              <c:showCatName val="1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Лист1!$BF$3:$BF$11</c:f>
              <c:strCache>
                <c:ptCount val="9"/>
                <c:pt idx="0">
                  <c:v>Проведення економічних та соціальних реформ</c:v>
                </c:pt>
                <c:pt idx="1">
                  <c:v>Проведення реформи децентралізації</c:v>
                </c:pt>
                <c:pt idx="2">
                  <c:v>Врегулювання конфлікту на Донбасі</c:v>
                </c:pt>
                <c:pt idx="3">
                  <c:v>Повернення Криму</c:v>
                </c:pt>
                <c:pt idx="4">
                  <c:v>Збалансована мовна політика</c:v>
                </c:pt>
                <c:pt idx="5">
                  <c:v>Дотримання прав людини з боку держави</c:v>
                </c:pt>
                <c:pt idx="6">
                  <c:v>Розвиток активного громадянського суспільства</c:v>
                </c:pt>
                <c:pt idx="7">
                  <c:v>Інше</c:v>
                </c:pt>
                <c:pt idx="8">
                  <c:v>ВАЖКО ВІДПОВІСТИ</c:v>
                </c:pt>
              </c:strCache>
            </c:strRef>
          </c:cat>
          <c:val>
            <c:numRef>
              <c:f>Лист1!$BH$3:$BH$11</c:f>
              <c:numCache>
                <c:formatCode>0.0</c:formatCode>
                <c:ptCount val="9"/>
                <c:pt idx="0">
                  <c:v>39.63924069883965</c:v>
                </c:pt>
                <c:pt idx="1">
                  <c:v>6.9985739786864265</c:v>
                </c:pt>
                <c:pt idx="2">
                  <c:v>47.981249248083607</c:v>
                </c:pt>
                <c:pt idx="3">
                  <c:v>12.211955347484075</c:v>
                </c:pt>
                <c:pt idx="4">
                  <c:v>7.3185806377901974</c:v>
                </c:pt>
                <c:pt idx="5">
                  <c:v>34.224737504302574</c:v>
                </c:pt>
                <c:pt idx="6">
                  <c:v>22.867739312585069</c:v>
                </c:pt>
                <c:pt idx="7">
                  <c:v>1.3357282899587439</c:v>
                </c:pt>
                <c:pt idx="8">
                  <c:v>14.971852462752318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Лист1!$BI$2</c:f>
              <c:strCache>
                <c:ptCount val="1"/>
                <c:pt idx="0">
                  <c:v>Південний</c:v>
                </c:pt>
              </c:strCache>
            </c:strRef>
          </c:tx>
          <c:explosion val="25"/>
          <c:dLbls>
            <c:dLbl>
              <c:idx val="0"/>
              <c:layout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0830489192263907E-2"/>
                  <c:y val="7.379840055334244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0489192263936301E-2"/>
                  <c:y val="3.9366244111767208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Лист1!$BF$3:$BF$11</c:f>
              <c:strCache>
                <c:ptCount val="9"/>
                <c:pt idx="0">
                  <c:v>Проведення економічних та соціальних реформ</c:v>
                </c:pt>
                <c:pt idx="1">
                  <c:v>Проведення реформи децентралізації</c:v>
                </c:pt>
                <c:pt idx="2">
                  <c:v>Врегулювання конфлікту на Донбасі</c:v>
                </c:pt>
                <c:pt idx="3">
                  <c:v>Повернення Криму</c:v>
                </c:pt>
                <c:pt idx="4">
                  <c:v>Збалансована мовна політика</c:v>
                </c:pt>
                <c:pt idx="5">
                  <c:v>Дотримання прав людини з боку держави</c:v>
                </c:pt>
                <c:pt idx="6">
                  <c:v>Розвиток активного громадянського суспільства</c:v>
                </c:pt>
                <c:pt idx="7">
                  <c:v>Інше</c:v>
                </c:pt>
                <c:pt idx="8">
                  <c:v>ВАЖКО ВІДПОВІСТИ</c:v>
                </c:pt>
              </c:strCache>
            </c:strRef>
          </c:cat>
          <c:val>
            <c:numRef>
              <c:f>Лист1!$BI$3:$BI$11</c:f>
              <c:numCache>
                <c:formatCode>0.0</c:formatCode>
                <c:ptCount val="9"/>
                <c:pt idx="0">
                  <c:v>34.326797039555551</c:v>
                </c:pt>
                <c:pt idx="1">
                  <c:v>11.380526679848924</c:v>
                </c:pt>
                <c:pt idx="2">
                  <c:v>45.009333626457632</c:v>
                </c:pt>
                <c:pt idx="3">
                  <c:v>18.555315867328829</c:v>
                </c:pt>
                <c:pt idx="4">
                  <c:v>18.461843122546632</c:v>
                </c:pt>
                <c:pt idx="5">
                  <c:v>39.362627691182773</c:v>
                </c:pt>
                <c:pt idx="6">
                  <c:v>25.846290279439771</c:v>
                </c:pt>
                <c:pt idx="7">
                  <c:v>1.484460037723035</c:v>
                </c:pt>
                <c:pt idx="8">
                  <c:v>22.20256987383214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3"/>
            <c:bubble3D val="0"/>
            <c:explosion val="22"/>
          </c:dPt>
          <c:dPt>
            <c:idx val="5"/>
            <c:bubble3D val="0"/>
            <c:explosion val="26"/>
          </c:dPt>
          <c:dPt>
            <c:idx val="7"/>
            <c:bubble3D val="0"/>
            <c:explosion val="23"/>
          </c:dPt>
          <c:dLbls>
            <c:dLbl>
              <c:idx val="3"/>
              <c:layout>
                <c:manualLayout>
                  <c:x val="-3.0335083114610712E-2"/>
                  <c:y val="9.16601049868766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6388342082239708E-2"/>
                  <c:y val="-8.0038931303799826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7"/>
              <c:layout/>
              <c:showLegendKey val="0"/>
              <c:showVal val="1"/>
              <c:showCatName val="1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Лист1!$H$4:$H$15</c:f>
              <c:strCache>
                <c:ptCount val="12"/>
                <c:pt idx="0">
                  <c:v>Створення сприятливих економiчних можливостей для розвитку приватного пiдприємництва</c:v>
                </c:pt>
                <c:pt idx="1">
                  <c:v>Вплив громадян на ухвалення державних та мiсцевих рiшень</c:v>
                </c:pt>
                <c:pt idx="2">
                  <c:v>Забезпечення надiйної обороноздатностi країни</c:v>
                </c:pt>
                <c:pt idx="3">
                  <c:v>Встановлення миру на Донбасi</c:v>
                </c:pt>
                <c:pt idx="4">
                  <c:v>Повернення Криму</c:v>
                </c:pt>
                <c:pt idx="5">
                  <c:v>Доступне та якiсне медичне обслуговування</c:v>
                </c:pt>
                <c:pt idx="6">
                  <c:v>Якiсна безоплатна освiта</c:v>
                </c:pt>
                <c:pt idx="7">
                  <c:v>Проведення реальної боротьби з корупцiєю</c:v>
                </c:pt>
                <c:pt idx="8">
                  <c:v>Проведення реформ у сферi децентралiзацiї</c:v>
                </c:pt>
                <c:pt idx="9">
                  <c:v>Належнi умови життя пiсля виходу на пенсiю</c:v>
                </c:pt>
                <c:pt idx="10">
                  <c:v>Iнше</c:v>
                </c:pt>
                <c:pt idx="11">
                  <c:v>ВАЖКО ВIДПОВIСТИ</c:v>
                </c:pt>
              </c:strCache>
            </c:strRef>
          </c:cat>
          <c:val>
            <c:numRef>
              <c:f>Лист1!$I$4:$I$15</c:f>
              <c:numCache>
                <c:formatCode>0.0</c:formatCode>
                <c:ptCount val="12"/>
                <c:pt idx="0">
                  <c:v>33.298192626404244</c:v>
                </c:pt>
                <c:pt idx="1">
                  <c:v>24.456631581892989</c:v>
                </c:pt>
                <c:pt idx="2">
                  <c:v>27.301246213199882</c:v>
                </c:pt>
                <c:pt idx="3">
                  <c:v>56.315176055995828</c:v>
                </c:pt>
                <c:pt idx="4">
                  <c:v>21.901755753344851</c:v>
                </c:pt>
                <c:pt idx="5">
                  <c:v>38.036315383285512</c:v>
                </c:pt>
                <c:pt idx="6">
                  <c:v>21.946010206307101</c:v>
                </c:pt>
                <c:pt idx="7">
                  <c:v>53.838332543994909</c:v>
                </c:pt>
                <c:pt idx="8">
                  <c:v>7.1134394567853887</c:v>
                </c:pt>
                <c:pt idx="9">
                  <c:v>31.17945717160908</c:v>
                </c:pt>
                <c:pt idx="10">
                  <c:v>1.2667398370627139</c:v>
                </c:pt>
                <c:pt idx="11">
                  <c:v>3.0622087082376592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dLbl>
              <c:idx val="3"/>
              <c:layout>
                <c:manualLayout>
                  <c:x val="-1.0612204724409399E-2"/>
                  <c:y val="6.2080781568970515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layout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7"/>
              <c:layout/>
              <c:showLegendKey val="0"/>
              <c:showVal val="1"/>
              <c:showCatName val="1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Лист1!$H$4:$H$15</c:f>
              <c:strCache>
                <c:ptCount val="12"/>
                <c:pt idx="0">
                  <c:v>Створення сприятливих економiчних можливостей для розвитку приватного пiдприємництва</c:v>
                </c:pt>
                <c:pt idx="1">
                  <c:v>Вплив громадян на ухвалення державних та мiсцевих рiшень</c:v>
                </c:pt>
                <c:pt idx="2">
                  <c:v>Забезпечення надiйної обороноздатностi країни</c:v>
                </c:pt>
                <c:pt idx="3">
                  <c:v>Встановлення миру на Донбасi</c:v>
                </c:pt>
                <c:pt idx="4">
                  <c:v>Повернення Криму</c:v>
                </c:pt>
                <c:pt idx="5">
                  <c:v>Доступне та якiсне медичне обслуговування</c:v>
                </c:pt>
                <c:pt idx="6">
                  <c:v>Якiсна безоплатна освiта</c:v>
                </c:pt>
                <c:pt idx="7">
                  <c:v>Проведення реальної боротьби з корупцiєю</c:v>
                </c:pt>
                <c:pt idx="8">
                  <c:v>Проведення реформ у сферi децентралiзацiї</c:v>
                </c:pt>
                <c:pt idx="9">
                  <c:v>Належнi умови життя пiсля виходу на пенсiю</c:v>
                </c:pt>
                <c:pt idx="10">
                  <c:v>Iнше</c:v>
                </c:pt>
                <c:pt idx="11">
                  <c:v>ВАЖКО ВIДПОВIСТИ</c:v>
                </c:pt>
              </c:strCache>
            </c:strRef>
          </c:cat>
          <c:val>
            <c:numRef>
              <c:f>Лист1!$L$4:$L$15</c:f>
              <c:numCache>
                <c:formatCode>0.0</c:formatCode>
                <c:ptCount val="12"/>
                <c:pt idx="0">
                  <c:v>37.259879388853861</c:v>
                </c:pt>
                <c:pt idx="1">
                  <c:v>33.310692277813885</c:v>
                </c:pt>
                <c:pt idx="2">
                  <c:v>22.430604941902491</c:v>
                </c:pt>
                <c:pt idx="3">
                  <c:v>66.368698541218023</c:v>
                </c:pt>
                <c:pt idx="4">
                  <c:v>6.2765205535091502</c:v>
                </c:pt>
                <c:pt idx="5">
                  <c:v>48.730665186851063</c:v>
                </c:pt>
                <c:pt idx="6">
                  <c:v>16.796973922951381</c:v>
                </c:pt>
                <c:pt idx="7">
                  <c:v>53.51302616905717</c:v>
                </c:pt>
                <c:pt idx="8">
                  <c:v>4.5690070354364654</c:v>
                </c:pt>
                <c:pt idx="9">
                  <c:v>30.152715992323522</c:v>
                </c:pt>
                <c:pt idx="10">
                  <c:v>1.1432705886230801</c:v>
                </c:pt>
                <c:pt idx="11">
                  <c:v>0.50573913805367332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dLbl>
              <c:idx val="3"/>
              <c:layout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layout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7"/>
              <c:layout/>
              <c:showLegendKey val="0"/>
              <c:showVal val="1"/>
              <c:showCatName val="1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Лист1!$H$4:$H$15</c:f>
              <c:strCache>
                <c:ptCount val="12"/>
                <c:pt idx="0">
                  <c:v>Створення сприятливих економiчних можливостей для розвитку приватного пiдприємництва</c:v>
                </c:pt>
                <c:pt idx="1">
                  <c:v>Вплив громадян на ухвалення державних та мiсцевих рiшень</c:v>
                </c:pt>
                <c:pt idx="2">
                  <c:v>Забезпечення надiйної обороноздатностi країни</c:v>
                </c:pt>
                <c:pt idx="3">
                  <c:v>Встановлення миру на Донбасi</c:v>
                </c:pt>
                <c:pt idx="4">
                  <c:v>Повернення Криму</c:v>
                </c:pt>
                <c:pt idx="5">
                  <c:v>Доступне та якiсне медичне обслуговування</c:v>
                </c:pt>
                <c:pt idx="6">
                  <c:v>Якiсна безоплатна освiта</c:v>
                </c:pt>
                <c:pt idx="7">
                  <c:v>Проведення реальної боротьби з корупцiєю</c:v>
                </c:pt>
                <c:pt idx="8">
                  <c:v>Проведення реформ у сферi децентралiзацiї</c:v>
                </c:pt>
                <c:pt idx="9">
                  <c:v>Належнi умови життя пiсля виходу на пенсiю</c:v>
                </c:pt>
                <c:pt idx="10">
                  <c:v>Iнше</c:v>
                </c:pt>
                <c:pt idx="11">
                  <c:v>ВАЖКО ВIДПОВIСТИ</c:v>
                </c:pt>
              </c:strCache>
            </c:strRef>
          </c:cat>
          <c:val>
            <c:numRef>
              <c:f>Лист1!$K$4:$K$15</c:f>
              <c:numCache>
                <c:formatCode>0.0</c:formatCode>
                <c:ptCount val="12"/>
                <c:pt idx="0">
                  <c:v>40.428370609880901</c:v>
                </c:pt>
                <c:pt idx="1">
                  <c:v>33.58881150648044</c:v>
                </c:pt>
                <c:pt idx="2">
                  <c:v>33.284997501458271</c:v>
                </c:pt>
                <c:pt idx="3">
                  <c:v>71.103935719106502</c:v>
                </c:pt>
                <c:pt idx="4">
                  <c:v>27.59647342490268</c:v>
                </c:pt>
                <c:pt idx="5">
                  <c:v>54.2543081700993</c:v>
                </c:pt>
                <c:pt idx="6">
                  <c:v>43.328649629904177</c:v>
                </c:pt>
                <c:pt idx="7">
                  <c:v>50.480495523067823</c:v>
                </c:pt>
                <c:pt idx="8">
                  <c:v>12.53068439640937</c:v>
                </c:pt>
                <c:pt idx="9">
                  <c:v>45.512576670363771</c:v>
                </c:pt>
                <c:pt idx="10">
                  <c:v>1.0021974289627806</c:v>
                </c:pt>
                <c:pt idx="11">
                  <c:v>4.3006607802988546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111111111111102"/>
          <c:y val="4.2884990253411338E-2"/>
          <c:w val="0.81666666666666599"/>
          <c:h val="0.95711500974658903"/>
        </c:manualLayout>
      </c:layout>
      <c:pie3DChart>
        <c:varyColors val="1"/>
        <c:ser>
          <c:idx val="0"/>
          <c:order val="0"/>
          <c:explosion val="25"/>
          <c:dLbls>
            <c:dLbl>
              <c:idx val="3"/>
              <c:layout>
                <c:manualLayout>
                  <c:x val="-2.1225284339457594E-2"/>
                  <c:y val="7.1491151325382613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5.6169510061242302E-2"/>
                  <c:y val="-7.6996515786403926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7"/>
              <c:layout/>
              <c:showLegendKey val="0"/>
              <c:showVal val="1"/>
              <c:showCatName val="1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Лист1!$H$4:$H$15</c:f>
              <c:strCache>
                <c:ptCount val="12"/>
                <c:pt idx="0">
                  <c:v>Створення сприятливих економiчних можливостей для розвитку приватного пiдприємництва</c:v>
                </c:pt>
                <c:pt idx="1">
                  <c:v>Вплив громадян на ухвалення державних та мiсцевих рiшень</c:v>
                </c:pt>
                <c:pt idx="2">
                  <c:v>Забезпечення надiйної обороноздатностi країни</c:v>
                </c:pt>
                <c:pt idx="3">
                  <c:v>Встановлення миру на Донбасi</c:v>
                </c:pt>
                <c:pt idx="4">
                  <c:v>Повернення Криму</c:v>
                </c:pt>
                <c:pt idx="5">
                  <c:v>Доступне та якiсне медичне обслуговування</c:v>
                </c:pt>
                <c:pt idx="6">
                  <c:v>Якiсна безоплатна освiта</c:v>
                </c:pt>
                <c:pt idx="7">
                  <c:v>Проведення реальної боротьби з корупцiєю</c:v>
                </c:pt>
                <c:pt idx="8">
                  <c:v>Проведення реформ у сферi децентралiзацiї</c:v>
                </c:pt>
                <c:pt idx="9">
                  <c:v>Належнi умови життя пiсля виходу на пенсiю</c:v>
                </c:pt>
                <c:pt idx="10">
                  <c:v>Iнше</c:v>
                </c:pt>
                <c:pt idx="11">
                  <c:v>ВАЖКО ВIДПОВIСТИ</c:v>
                </c:pt>
              </c:strCache>
            </c:strRef>
          </c:cat>
          <c:val>
            <c:numRef>
              <c:f>Лист1!$J$4:$J$15</c:f>
              <c:numCache>
                <c:formatCode>0.0</c:formatCode>
                <c:ptCount val="12"/>
                <c:pt idx="0">
                  <c:v>36.779375385008478</c:v>
                </c:pt>
                <c:pt idx="1">
                  <c:v>21.77238334729952</c:v>
                </c:pt>
                <c:pt idx="2">
                  <c:v>31.785119708989424</c:v>
                </c:pt>
                <c:pt idx="3">
                  <c:v>54.254167761701922</c:v>
                </c:pt>
                <c:pt idx="4">
                  <c:v>11.165170895287238</c:v>
                </c:pt>
                <c:pt idx="5">
                  <c:v>47.209601612325791</c:v>
                </c:pt>
                <c:pt idx="6">
                  <c:v>25.48945333101484</c:v>
                </c:pt>
                <c:pt idx="7">
                  <c:v>55.271353608676712</c:v>
                </c:pt>
                <c:pt idx="8">
                  <c:v>6.7986741017613523</c:v>
                </c:pt>
                <c:pt idx="9">
                  <c:v>40.684213825214648</c:v>
                </c:pt>
                <c:pt idx="10">
                  <c:v>0.52771223721778104</c:v>
                </c:pt>
                <c:pt idx="11">
                  <c:v>1.43838503006896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/>
            </a:pPr>
            <a:r>
              <a:rPr lang="uk-UA" sz="1800" b="1" i="0" u="none" strike="noStrike" baseline="0" dirty="0">
                <a:solidFill>
                  <a:schemeClr val="tx2"/>
                </a:solidFill>
                <a:effectLst/>
                <a:latin typeface="Arial Narrow" panose="020B0606020202030204" pitchFamily="34" charset="0"/>
              </a:rPr>
              <a:t>Якому шляху розвитку України у зовнішній політиці Ви </a:t>
            </a:r>
            <a:r>
              <a:rPr lang="uk-UA" sz="1800" b="1" i="0" u="none" strike="noStrike" baseline="0" dirty="0" smtClean="0">
                <a:solidFill>
                  <a:schemeClr val="tx2"/>
                </a:solidFill>
                <a:effectLst/>
                <a:latin typeface="Arial Narrow" panose="020B0606020202030204" pitchFamily="34" charset="0"/>
              </a:rPr>
              <a:t>надаєте </a:t>
            </a:r>
            <a:r>
              <a:rPr lang="uk-UA" sz="1800" b="1" i="0" u="none" strike="noStrike" baseline="0" dirty="0">
                <a:solidFill>
                  <a:schemeClr val="tx2"/>
                </a:solidFill>
                <a:effectLst/>
                <a:latin typeface="Arial Narrow" panose="020B0606020202030204" pitchFamily="34" charset="0"/>
              </a:rPr>
              <a:t>перевагу? </a:t>
            </a:r>
            <a:r>
              <a:rPr lang="uk-UA" sz="1800" b="1" i="0" u="none" strike="noStrike" baseline="0" dirty="0">
                <a:solidFill>
                  <a:schemeClr val="tx2"/>
                </a:solidFill>
                <a:latin typeface="Arial Narrow" panose="020B0606020202030204" pitchFamily="34" charset="0"/>
              </a:rPr>
              <a:t> </a:t>
            </a:r>
            <a:endParaRPr lang="uk-UA" sz="1800" b="1" dirty="0">
              <a:solidFill>
                <a:schemeClr val="tx2"/>
              </a:solidFill>
              <a:latin typeface="Arial Narrow" panose="020B0606020202030204" pitchFamily="34" charset="0"/>
            </a:endParaRPr>
          </a:p>
        </c:rich>
      </c:tx>
      <c:layout>
        <c:manualLayout>
          <c:xMode val="edge"/>
          <c:yMode val="edge"/>
          <c:x val="0.11124880733736416"/>
          <c:y val="2.2540987243608371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Лист1!$Y$2</c:f>
              <c:strCache>
                <c:ptCount val="1"/>
                <c:pt idx="0">
                  <c:v>Західний</c:v>
                </c:pt>
              </c:strCache>
            </c:strRef>
          </c:tx>
          <c:invertIfNegative val="0"/>
          <c:cat>
            <c:strRef>
              <c:f>Лист1!$X$3:$X$9</c:f>
              <c:strCache>
                <c:ptCount val="7"/>
                <c:pt idx="0">
                  <c:v>Глибока інтеграція в Європу</c:v>
                </c:pt>
                <c:pt idx="1">
                  <c:v>Розвивати відносини переважно з Росією</c:v>
                </c:pt>
                <c:pt idx="2">
                  <c:v>Першою чергою розширювати зв'язки у межах СНД</c:v>
                </c:pt>
                <c:pt idx="3">
                  <c:v>Опиратися, перш за все, на власні ресурси, зміцнюючи незалежність</c:v>
                </c:pt>
                <c:pt idx="4">
                  <c:v>Розвивати двосторонні зв’язки з США </c:v>
                </c:pt>
                <c:pt idx="5">
                  <c:v>Розвивати двосторонні зв’язки з європейськими країнами </c:v>
                </c:pt>
                <c:pt idx="6">
                  <c:v>ВАЖКО ВІДПОВІСТИ</c:v>
                </c:pt>
              </c:strCache>
            </c:strRef>
          </c:cat>
          <c:val>
            <c:numRef>
              <c:f>Лист1!$Y$3:$Y$9</c:f>
              <c:numCache>
                <c:formatCode>0.0</c:formatCode>
                <c:ptCount val="7"/>
                <c:pt idx="0">
                  <c:v>42.217237652734418</c:v>
                </c:pt>
                <c:pt idx="1">
                  <c:v>1.7144786696075001</c:v>
                </c:pt>
                <c:pt idx="2">
                  <c:v>4.0969751065763882</c:v>
                </c:pt>
                <c:pt idx="3">
                  <c:v>42.361132001629748</c:v>
                </c:pt>
                <c:pt idx="4">
                  <c:v>16.559573270401771</c:v>
                </c:pt>
                <c:pt idx="5">
                  <c:v>31.911487267814682</c:v>
                </c:pt>
                <c:pt idx="6">
                  <c:v>9.9398708149232657</c:v>
                </c:pt>
              </c:numCache>
            </c:numRef>
          </c:val>
        </c:ser>
        <c:ser>
          <c:idx val="1"/>
          <c:order val="1"/>
          <c:tx>
            <c:strRef>
              <c:f>Лист1!$Z$2</c:f>
              <c:strCache>
                <c:ptCount val="1"/>
                <c:pt idx="0">
                  <c:v>Центральний</c:v>
                </c:pt>
              </c:strCache>
            </c:strRef>
          </c:tx>
          <c:invertIfNegative val="0"/>
          <c:cat>
            <c:strRef>
              <c:f>Лист1!$X$3:$X$9</c:f>
              <c:strCache>
                <c:ptCount val="7"/>
                <c:pt idx="0">
                  <c:v>Глибока інтеграція в Європу</c:v>
                </c:pt>
                <c:pt idx="1">
                  <c:v>Розвивати відносини переважно з Росією</c:v>
                </c:pt>
                <c:pt idx="2">
                  <c:v>Першою чергою розширювати зв'язки у межах СНД</c:v>
                </c:pt>
                <c:pt idx="3">
                  <c:v>Опиратися, перш за все, на власні ресурси, зміцнюючи незалежність</c:v>
                </c:pt>
                <c:pt idx="4">
                  <c:v>Розвивати двосторонні зв’язки з США </c:v>
                </c:pt>
                <c:pt idx="5">
                  <c:v>Розвивати двосторонні зв’язки з європейськими країнами </c:v>
                </c:pt>
                <c:pt idx="6">
                  <c:v>ВАЖКО ВІДПОВІСТИ</c:v>
                </c:pt>
              </c:strCache>
            </c:strRef>
          </c:cat>
          <c:val>
            <c:numRef>
              <c:f>Лист1!$Z$3:$Z$9</c:f>
              <c:numCache>
                <c:formatCode>0.0</c:formatCode>
                <c:ptCount val="7"/>
                <c:pt idx="0">
                  <c:v>32.384624326741992</c:v>
                </c:pt>
                <c:pt idx="1">
                  <c:v>3.8925686380764684</c:v>
                </c:pt>
                <c:pt idx="2">
                  <c:v>9.4928906265435504</c:v>
                </c:pt>
                <c:pt idx="3">
                  <c:v>53.853468022589858</c:v>
                </c:pt>
                <c:pt idx="4">
                  <c:v>17.933667674980299</c:v>
                </c:pt>
                <c:pt idx="5">
                  <c:v>31.48132897169771</c:v>
                </c:pt>
                <c:pt idx="6">
                  <c:v>7.3308648295421683</c:v>
                </c:pt>
              </c:numCache>
            </c:numRef>
          </c:val>
        </c:ser>
        <c:ser>
          <c:idx val="2"/>
          <c:order val="2"/>
          <c:tx>
            <c:strRef>
              <c:f>Лист1!$AA$2</c:f>
              <c:strCache>
                <c:ptCount val="1"/>
                <c:pt idx="0">
                  <c:v>Південний</c:v>
                </c:pt>
              </c:strCache>
            </c:strRef>
          </c:tx>
          <c:invertIfNegative val="0"/>
          <c:cat>
            <c:strRef>
              <c:f>Лист1!$X$3:$X$9</c:f>
              <c:strCache>
                <c:ptCount val="7"/>
                <c:pt idx="0">
                  <c:v>Глибока інтеграція в Європу</c:v>
                </c:pt>
                <c:pt idx="1">
                  <c:v>Розвивати відносини переважно з Росією</c:v>
                </c:pt>
                <c:pt idx="2">
                  <c:v>Першою чергою розширювати зв'язки у межах СНД</c:v>
                </c:pt>
                <c:pt idx="3">
                  <c:v>Опиратися, перш за все, на власні ресурси, зміцнюючи незалежність</c:v>
                </c:pt>
                <c:pt idx="4">
                  <c:v>Розвивати двосторонні зв’язки з США </c:v>
                </c:pt>
                <c:pt idx="5">
                  <c:v>Розвивати двосторонні зв’язки з європейськими країнами </c:v>
                </c:pt>
                <c:pt idx="6">
                  <c:v>ВАЖКО ВІДПОВІСТИ</c:v>
                </c:pt>
              </c:strCache>
            </c:strRef>
          </c:cat>
          <c:val>
            <c:numRef>
              <c:f>Лист1!$AA$3:$AA$9</c:f>
              <c:numCache>
                <c:formatCode>0.0</c:formatCode>
                <c:ptCount val="7"/>
                <c:pt idx="0">
                  <c:v>24.21150426054281</c:v>
                </c:pt>
                <c:pt idx="1">
                  <c:v>11.108633925816175</c:v>
                </c:pt>
                <c:pt idx="2">
                  <c:v>16.010106806803471</c:v>
                </c:pt>
                <c:pt idx="3">
                  <c:v>48.504946210066223</c:v>
                </c:pt>
                <c:pt idx="4">
                  <c:v>19.023604430901216</c:v>
                </c:pt>
                <c:pt idx="5">
                  <c:v>30.64494505174428</c:v>
                </c:pt>
                <c:pt idx="6">
                  <c:v>13.63777482983236</c:v>
                </c:pt>
              </c:numCache>
            </c:numRef>
          </c:val>
        </c:ser>
        <c:ser>
          <c:idx val="3"/>
          <c:order val="3"/>
          <c:tx>
            <c:strRef>
              <c:f>Лист1!$AB$2</c:f>
              <c:strCache>
                <c:ptCount val="1"/>
                <c:pt idx="0">
                  <c:v>Східний</c:v>
                </c:pt>
              </c:strCache>
            </c:strRef>
          </c:tx>
          <c:invertIfNegative val="0"/>
          <c:cat>
            <c:strRef>
              <c:f>Лист1!$X$3:$X$9</c:f>
              <c:strCache>
                <c:ptCount val="7"/>
                <c:pt idx="0">
                  <c:v>Глибока інтеграція в Європу</c:v>
                </c:pt>
                <c:pt idx="1">
                  <c:v>Розвивати відносини переважно з Росією</c:v>
                </c:pt>
                <c:pt idx="2">
                  <c:v>Першою чергою розширювати зв'язки у межах СНД</c:v>
                </c:pt>
                <c:pt idx="3">
                  <c:v>Опиратися, перш за все, на власні ресурси, зміцнюючи незалежність</c:v>
                </c:pt>
                <c:pt idx="4">
                  <c:v>Розвивати двосторонні зв’язки з США </c:v>
                </c:pt>
                <c:pt idx="5">
                  <c:v>Розвивати двосторонні зв’язки з європейськими країнами </c:v>
                </c:pt>
                <c:pt idx="6">
                  <c:v>ВАЖКО ВІДПОВІСТИ</c:v>
                </c:pt>
              </c:strCache>
            </c:strRef>
          </c:cat>
          <c:val>
            <c:numRef>
              <c:f>Лист1!$AB$3:$AB$9</c:f>
              <c:numCache>
                <c:formatCode>0.0</c:formatCode>
                <c:ptCount val="7"/>
                <c:pt idx="0">
                  <c:v>14.326214452491158</c:v>
                </c:pt>
                <c:pt idx="1">
                  <c:v>16.66150229018487</c:v>
                </c:pt>
                <c:pt idx="2">
                  <c:v>26.364892221336127</c:v>
                </c:pt>
                <c:pt idx="3">
                  <c:v>66.097640551608976</c:v>
                </c:pt>
                <c:pt idx="4">
                  <c:v>13.214321253263085</c:v>
                </c:pt>
                <c:pt idx="5">
                  <c:v>25.226136836441711</c:v>
                </c:pt>
                <c:pt idx="6">
                  <c:v>3.504435451051608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22010624"/>
        <c:axId val="122012416"/>
        <c:axId val="0"/>
      </c:bar3DChart>
      <c:catAx>
        <c:axId val="122010624"/>
        <c:scaling>
          <c:orientation val="maxMin"/>
        </c:scaling>
        <c:delete val="0"/>
        <c:axPos val="l"/>
        <c:majorTickMark val="out"/>
        <c:minorTickMark val="none"/>
        <c:tickLblPos val="nextTo"/>
        <c:crossAx val="122012416"/>
        <c:crosses val="autoZero"/>
        <c:auto val="1"/>
        <c:lblAlgn val="ctr"/>
        <c:lblOffset val="100"/>
        <c:noMultiLvlLbl val="0"/>
      </c:catAx>
      <c:valAx>
        <c:axId val="122012416"/>
        <c:scaling>
          <c:orientation val="minMax"/>
        </c:scaling>
        <c:delete val="0"/>
        <c:axPos val="t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uk-UA"/>
                  <a:t>ВІдсотки, %</a:t>
                </a:r>
              </a:p>
            </c:rich>
          </c:tx>
          <c:layout/>
          <c:overlay val="0"/>
        </c:title>
        <c:numFmt formatCode="0.0" sourceLinked="1"/>
        <c:majorTickMark val="out"/>
        <c:minorTickMark val="none"/>
        <c:tickLblPos val="nextTo"/>
        <c:crossAx val="12201062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Лист1!$Y$2</c:f>
              <c:strCache>
                <c:ptCount val="1"/>
                <c:pt idx="0">
                  <c:v>Західний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6.1531918336797498E-2"/>
                  <c:y val="-7.502124626022084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layout/>
              <c:showLegendKey val="0"/>
              <c:showVal val="1"/>
              <c:showCatName val="1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Лист1!$X$3:$X$9</c:f>
              <c:strCache>
                <c:ptCount val="7"/>
                <c:pt idx="0">
                  <c:v>Глибока інтеграція в Європу</c:v>
                </c:pt>
                <c:pt idx="1">
                  <c:v>Розвивати відносини переважно з Росією</c:v>
                </c:pt>
                <c:pt idx="2">
                  <c:v>Першою чергою розширювати зв'язки у межах СНД</c:v>
                </c:pt>
                <c:pt idx="3">
                  <c:v>Опиратися, перш за все, на власні ресурси, зміцнюючи незалежність</c:v>
                </c:pt>
                <c:pt idx="4">
                  <c:v>Розвивати двосторонні зв’язки з США </c:v>
                </c:pt>
                <c:pt idx="5">
                  <c:v>Розвивати двосторонні зв’язки з європейськими країнами </c:v>
                </c:pt>
                <c:pt idx="6">
                  <c:v>ВАЖКО ВІДПОВІСТИ</c:v>
                </c:pt>
              </c:strCache>
            </c:strRef>
          </c:cat>
          <c:val>
            <c:numRef>
              <c:f>Лист1!$Y$3:$Y$9</c:f>
              <c:numCache>
                <c:formatCode>0.0</c:formatCode>
                <c:ptCount val="7"/>
                <c:pt idx="0">
                  <c:v>42.217237652734418</c:v>
                </c:pt>
                <c:pt idx="1">
                  <c:v>1.7144786696075001</c:v>
                </c:pt>
                <c:pt idx="2">
                  <c:v>4.0969751065763882</c:v>
                </c:pt>
                <c:pt idx="3">
                  <c:v>42.361132001629748</c:v>
                </c:pt>
                <c:pt idx="4">
                  <c:v>16.559573270401771</c:v>
                </c:pt>
                <c:pt idx="5">
                  <c:v>31.911487267814682</c:v>
                </c:pt>
                <c:pt idx="6">
                  <c:v>9.9398708149232657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Лист1!$AB$2</c:f>
              <c:strCache>
                <c:ptCount val="1"/>
                <c:pt idx="0">
                  <c:v>Східний</c:v>
                </c:pt>
              </c:strCache>
            </c:strRef>
          </c:tx>
          <c:explosion val="25"/>
          <c:dLbls>
            <c:dLbl>
              <c:idx val="2"/>
              <c:layout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layout/>
              <c:showLegendKey val="0"/>
              <c:showVal val="1"/>
              <c:showCatName val="1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Лист1!$X$3:$X$9</c:f>
              <c:strCache>
                <c:ptCount val="7"/>
                <c:pt idx="0">
                  <c:v>Глибока інтеграція в Європу</c:v>
                </c:pt>
                <c:pt idx="1">
                  <c:v>Розвивати відносини переважно з Росією</c:v>
                </c:pt>
                <c:pt idx="2">
                  <c:v>Першою чергою розширювати зв'язки у межах СНД</c:v>
                </c:pt>
                <c:pt idx="3">
                  <c:v>Опиратися, перш за все, на власні ресурси, зміцнюючи незалежність</c:v>
                </c:pt>
                <c:pt idx="4">
                  <c:v>Розвивати двосторонні зв’язки з США </c:v>
                </c:pt>
                <c:pt idx="5">
                  <c:v>Розвивати двосторонні зв’язки з європейськими країнами </c:v>
                </c:pt>
                <c:pt idx="6">
                  <c:v>ВАЖКО ВІДПОВІСТИ</c:v>
                </c:pt>
              </c:strCache>
            </c:strRef>
          </c:cat>
          <c:val>
            <c:numRef>
              <c:f>Лист1!$AB$3:$AB$9</c:f>
              <c:numCache>
                <c:formatCode>0.0</c:formatCode>
                <c:ptCount val="7"/>
                <c:pt idx="0">
                  <c:v>14.326214452491158</c:v>
                </c:pt>
                <c:pt idx="1">
                  <c:v>16.66150229018487</c:v>
                </c:pt>
                <c:pt idx="2">
                  <c:v>26.364892221336127</c:v>
                </c:pt>
                <c:pt idx="3">
                  <c:v>66.097640551608976</c:v>
                </c:pt>
                <c:pt idx="4">
                  <c:v>13.214321253263085</c:v>
                </c:pt>
                <c:pt idx="5">
                  <c:v>25.226136836441711</c:v>
                </c:pt>
                <c:pt idx="6">
                  <c:v>3.504435451051608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0.61625</cdr:x>
      <cdr:y>0</cdr:y>
    </cdr:from>
    <cdr:to>
      <cdr:x>0.90561</cdr:x>
      <cdr:y>0.12668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3130550" y="-1960562"/>
          <a:ext cx="1469949" cy="372043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0.37083</cdr:x>
      <cdr:y>0</cdr:y>
    </cdr:from>
    <cdr:to>
      <cdr:x>0.63619</cdr:x>
      <cdr:y>0.12668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695450" y="0"/>
          <a:ext cx="1213209" cy="347502"/>
        </a:xfrm>
        <a:prstGeom xmlns:a="http://schemas.openxmlformats.org/drawingml/2006/main" prst="rect">
          <a:avLst/>
        </a:prstGeom>
      </cdr:spPr>
    </cdr:pic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0.34792</cdr:x>
      <cdr:y>0</cdr:y>
    </cdr:from>
    <cdr:to>
      <cdr:x>0.67461</cdr:x>
      <cdr:y>0.11365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590675" y="0"/>
          <a:ext cx="1493649" cy="347502"/>
        </a:xfrm>
        <a:prstGeom xmlns:a="http://schemas.openxmlformats.org/drawingml/2006/main" prst="rect">
          <a:avLst/>
        </a:prstGeom>
      </cdr:spPr>
    </cdr:pic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0.32083</cdr:x>
      <cdr:y>0.00585</cdr:y>
    </cdr:from>
    <cdr:to>
      <cdr:x>0.71553</cdr:x>
      <cdr:y>0.11252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466850" y="19050"/>
          <a:ext cx="1804572" cy="347502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8E5837-7F61-B444-9620-AA829D6C4C0D}" type="datetimeFigureOut">
              <a:rPr lang="ru-RU" smtClean="0"/>
              <a:pPr/>
              <a:t>18.11.2017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444D0E-46EC-0C43-90C2-B7A2DF697E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0680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44D0E-46EC-0C43-90C2-B7A2DF697E64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4914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44D0E-46EC-0C43-90C2-B7A2DF697E64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9297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44D0E-46EC-0C43-90C2-B7A2DF697E64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49729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44D0E-46EC-0C43-90C2-B7A2DF697E64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2244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82FE5-5B6E-46BE-843F-A8FC3A233733}" type="datetime1">
              <a:rPr lang="ru-RU" smtClean="0"/>
              <a:t>18.11.2017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www.ucipr.org.ua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8A0C2-711D-BA44-9594-36D2591C65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4581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3866C-634A-4AA4-99AA-B914B6AFE02A}" type="datetime1">
              <a:rPr lang="ru-RU" smtClean="0"/>
              <a:t>18.11.2017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www.ucipr.org.ua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8A0C2-711D-BA44-9594-36D2591C65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9869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720E4-608C-4553-96D7-52756D598226}" type="datetime1">
              <a:rPr lang="ru-RU" smtClean="0"/>
              <a:t>18.11.2017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www.ucipr.org.ua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8A0C2-711D-BA44-9594-36D2591C65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2729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4EC92-4FA3-4145-8527-D5325BBC89E8}" type="datetime1">
              <a:rPr lang="ru-RU" smtClean="0"/>
              <a:t>18.11.2017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www.ucipr.org.ua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8A0C2-711D-BA44-9594-36D2591C65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796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319AF-49F5-40E6-95FC-ECAEDF88FBD9}" type="datetime1">
              <a:rPr lang="ru-RU" smtClean="0"/>
              <a:t>18.11.2017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www.ucipr.org.ua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8A0C2-711D-BA44-9594-36D2591C65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6325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0C70-4565-4809-A62F-F5A29BD07789}" type="datetime1">
              <a:rPr lang="ru-RU" smtClean="0"/>
              <a:t>18.11.2017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www.ucipr.org.ua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8A0C2-711D-BA44-9594-36D2591C65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01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1F02-7E6A-4899-9BEA-1D1DFBC7A774}" type="datetime1">
              <a:rPr lang="ru-RU" smtClean="0"/>
              <a:t>18.11.2017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www.ucipr.org.ua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8A0C2-711D-BA44-9594-36D2591C65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227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189A5-6277-4BC6-945F-39DEC7B2C38E}" type="datetime1">
              <a:rPr lang="ru-RU" smtClean="0"/>
              <a:t>18.11.2017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www.ucipr.org.ua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8A0C2-711D-BA44-9594-36D2591C65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7827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22EAC-ECF9-4DF9-8378-42AE495A6D24}" type="datetime1">
              <a:rPr lang="ru-RU" smtClean="0"/>
              <a:t>18.11.2017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www.ucipr.org.ua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8A0C2-711D-BA44-9594-36D2591C65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538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1FBF1-E875-46B0-B5DE-51A7EEF416AE}" type="datetime1">
              <a:rPr lang="ru-RU" smtClean="0"/>
              <a:t>18.11.2017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www.ucipr.org.ua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8A0C2-711D-BA44-9594-36D2591C65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3228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60D58-89A3-4C43-A324-0E1472F6BB4D}" type="datetime1">
              <a:rPr lang="ru-RU" smtClean="0"/>
              <a:t>18.11.2017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www.ucipr.org.ua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8A0C2-711D-BA44-9594-36D2591C65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584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7BE9E0-3141-4084-9866-70906840A75B}" type="datetime1">
              <a:rPr lang="ru-RU" smtClean="0"/>
              <a:t>18.11.2017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www.ucipr.org.ua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8A0C2-711D-BA44-9594-36D2591C65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396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22.xml"/><Relationship Id="rId4" Type="http://schemas.openxmlformats.org/officeDocument/2006/relationships/chart" Target="../charts/chart2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ru-RU" b="1" dirty="0" err="1" smtClean="0">
                <a:solidFill>
                  <a:schemeClr val="tx2"/>
                </a:solidFill>
                <a:latin typeface="Arial Narrow" panose="020B0606020202030204" pitchFamily="34" charset="0"/>
              </a:rPr>
              <a:t>Що</a:t>
            </a:r>
            <a:r>
              <a:rPr lang="ru-RU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 </a:t>
            </a:r>
            <a:r>
              <a:rPr lang="ru-RU" b="1" dirty="0" err="1" smtClean="0">
                <a:solidFill>
                  <a:schemeClr val="tx2"/>
                </a:solidFill>
                <a:latin typeface="Arial Narrow" panose="020B0606020202030204" pitchFamily="34" charset="0"/>
              </a:rPr>
              <a:t>єднає</a:t>
            </a:r>
            <a:r>
              <a:rPr lang="ru-RU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 </a:t>
            </a:r>
            <a:r>
              <a:rPr lang="ru-RU" b="1" dirty="0" err="1" smtClean="0">
                <a:solidFill>
                  <a:schemeClr val="tx2"/>
                </a:solidFill>
                <a:latin typeface="Arial Narrow" panose="020B0606020202030204" pitchFamily="34" charset="0"/>
              </a:rPr>
              <a:t>українське</a:t>
            </a:r>
            <a:r>
              <a:rPr lang="ru-RU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 </a:t>
            </a:r>
            <a:r>
              <a:rPr lang="ru-RU" b="1" dirty="0" err="1" smtClean="0">
                <a:solidFill>
                  <a:schemeClr val="tx2"/>
                </a:solidFill>
                <a:latin typeface="Arial Narrow" panose="020B0606020202030204" pitchFamily="34" charset="0"/>
              </a:rPr>
              <a:t>суспільство</a:t>
            </a:r>
            <a:r>
              <a:rPr lang="ru-RU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 </a:t>
            </a:r>
            <a:r>
              <a:rPr lang="ru-RU" b="1" dirty="0" err="1" smtClean="0">
                <a:solidFill>
                  <a:schemeClr val="tx2"/>
                </a:solidFill>
                <a:latin typeface="Arial Narrow" panose="020B0606020202030204" pitchFamily="34" charset="0"/>
              </a:rPr>
              <a:t>сьогодні</a:t>
            </a:r>
            <a:r>
              <a:rPr lang="ru-RU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?</a:t>
            </a:r>
            <a: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/>
            </a:r>
            <a:b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</a:br>
            <a:endParaRPr lang="ru-RU" b="1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r>
              <a:rPr lang="ru-RU" sz="2400" dirty="0" err="1" smtClean="0"/>
              <a:t>Київ</a:t>
            </a:r>
            <a:r>
              <a:rPr lang="ru-RU" sz="2400" dirty="0" smtClean="0"/>
              <a:t>, листопад 2017</a:t>
            </a:r>
            <a:endParaRPr lang="ru-RU" sz="2400" dirty="0"/>
          </a:p>
        </p:txBody>
      </p:sp>
      <p:pic>
        <p:nvPicPr>
          <p:cNvPr id="6" name="Picture 8" descr="UCIPR_brandbook-1_ckimd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4253" y="549274"/>
            <a:ext cx="3205692" cy="925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573" y="0"/>
            <a:ext cx="4246324" cy="1878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91073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err="1" smtClean="0">
                <a:solidFill>
                  <a:schemeClr val="tx2"/>
                </a:solidFill>
                <a:latin typeface="Arial Narrow" panose="020B0606020202030204" pitchFamily="34" charset="0"/>
              </a:rPr>
              <a:t>Зміни</a:t>
            </a:r>
            <a: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 та </a:t>
            </a:r>
            <a:r>
              <a:rPr lang="ru-RU" sz="4000" b="1" dirty="0" err="1" smtClean="0">
                <a:solidFill>
                  <a:schemeClr val="tx2"/>
                </a:solidFill>
                <a:latin typeface="Arial Narrow" panose="020B0606020202030204" pitchFamily="34" charset="0"/>
              </a:rPr>
              <a:t>досягнення</a:t>
            </a:r>
            <a:endParaRPr lang="ru-RU" sz="4000" b="1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38839734"/>
              </p:ext>
            </p:extLst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Содержимое 6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www.ucipr.org.ua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8A0C2-711D-BA44-9594-36D2591C6585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9880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err="1" smtClean="0">
                <a:solidFill>
                  <a:schemeClr val="tx2"/>
                </a:solidFill>
                <a:latin typeface="Arial Narrow" panose="020B0606020202030204" pitchFamily="34" charset="0"/>
              </a:rPr>
              <a:t>Зміни</a:t>
            </a:r>
            <a: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 та </a:t>
            </a:r>
            <a:r>
              <a:rPr lang="ru-RU" sz="4000" b="1" dirty="0" err="1" smtClean="0">
                <a:solidFill>
                  <a:schemeClr val="tx2"/>
                </a:solidFill>
                <a:latin typeface="Arial Narrow" panose="020B0606020202030204" pitchFamily="34" charset="0"/>
              </a:rPr>
              <a:t>досягнення</a:t>
            </a:r>
            <a:endParaRPr lang="ru-RU" sz="4000" b="1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www.ucipr.org.ua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8A0C2-711D-BA44-9594-36D2591C6585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85915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0994648"/>
              </p:ext>
            </p:extLst>
          </p:nvPr>
        </p:nvGraphicFramePr>
        <p:xfrm>
          <a:off x="947737" y="524933"/>
          <a:ext cx="7823730" cy="57287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www.ucipr.org.ua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8A0C2-711D-BA44-9594-36D2591C6585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6428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азвание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solidFill>
                  <a:schemeClr val="tx2"/>
                </a:solidFill>
              </a:rPr>
              <a:t>Що сприяє єдності громадян України?</a:t>
            </a:r>
            <a:r>
              <a:rPr lang="uk-UA" sz="3200" dirty="0" smtClean="0">
                <a:solidFill>
                  <a:schemeClr val="tx2"/>
                </a:solidFill>
                <a:effectLst/>
              </a:rPr>
              <a:t> </a:t>
            </a:r>
            <a:endParaRPr lang="ru-RU" sz="3200" dirty="0">
              <a:solidFill>
                <a:schemeClr val="tx2"/>
              </a:solidFill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49861397"/>
              </p:ext>
            </p:extLst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Содержимое 9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www.ucipr.org.ua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8A0C2-711D-BA44-9594-36D2591C6585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69762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b="1" dirty="0">
                <a:solidFill>
                  <a:schemeClr val="tx2"/>
                </a:solidFill>
                <a:latin typeface="Arial Narrow" panose="020B0606020202030204" pitchFamily="34" charset="0"/>
              </a:rPr>
              <a:t>Що сприяє єдності громадян України?</a:t>
            </a:r>
            <a:r>
              <a:rPr lang="uk-UA" sz="2400" dirty="0" smtClean="0">
                <a:solidFill>
                  <a:schemeClr val="tx2"/>
                </a:solidFill>
                <a:effectLst/>
                <a:latin typeface="Arial Narrow" panose="020B0606020202030204" pitchFamily="34" charset="0"/>
              </a:rPr>
              <a:t> </a:t>
            </a:r>
            <a:endParaRPr lang="ru-RU" sz="2400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43117408"/>
              </p:ext>
            </p:extLst>
          </p:nvPr>
        </p:nvGraphicFramePr>
        <p:xfrm>
          <a:off x="4648200" y="1417638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Содержимое 6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7973337"/>
              </p:ext>
            </p:extLst>
          </p:nvPr>
        </p:nvGraphicFramePr>
        <p:xfrm>
          <a:off x="4495799" y="1600201"/>
          <a:ext cx="4350203" cy="4686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www.ucipr.org.ua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8A0C2-711D-BA44-9594-36D2591C6585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58417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tx2"/>
                </a:solidFill>
                <a:latin typeface="Arial Narrow" panose="020B0606020202030204" pitchFamily="34" charset="0"/>
              </a:rPr>
              <a:t>Узагальнення</a:t>
            </a:r>
            <a:r>
              <a:rPr lang="ru-RU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, </a:t>
            </a:r>
            <a:r>
              <a:rPr lang="ru-RU" dirty="0" err="1" smtClean="0">
                <a:solidFill>
                  <a:schemeClr val="tx2"/>
                </a:solidFill>
                <a:latin typeface="Arial Narrow" panose="020B0606020202030204" pitchFamily="34" charset="0"/>
              </a:rPr>
              <a:t>висновки</a:t>
            </a:r>
            <a:endParaRPr lang="ru-RU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13542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uk-UA" sz="4200" dirty="0" err="1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Ф</a:t>
            </a:r>
            <a:r>
              <a:rPr lang="en-US" sz="4200" dirty="0" err="1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акторами</a:t>
            </a:r>
            <a:r>
              <a:rPr lang="en-US" sz="42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, </a:t>
            </a:r>
            <a:r>
              <a:rPr lang="en-US" sz="4200" dirty="0" err="1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які</a:t>
            </a:r>
            <a:r>
              <a:rPr lang="en-US" sz="42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4200" dirty="0" err="1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об’єднують</a:t>
            </a:r>
            <a:r>
              <a:rPr lang="en-US" sz="42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4200" dirty="0" err="1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суспільство</a:t>
            </a:r>
            <a:r>
              <a:rPr lang="uk-UA" sz="42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,</a:t>
            </a:r>
            <a:r>
              <a:rPr lang="en-US" sz="42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4200" dirty="0" err="1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сьогодні</a:t>
            </a:r>
            <a:r>
              <a:rPr lang="uk-UA" sz="42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є:</a:t>
            </a:r>
            <a:endParaRPr lang="uk-UA" sz="4200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lvl="0"/>
            <a:r>
              <a:rPr lang="uk-UA" sz="42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С</a:t>
            </a:r>
            <a:r>
              <a:rPr lang="en-US" sz="4200" dirty="0" err="1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пільн</a:t>
            </a:r>
            <a:r>
              <a:rPr lang="uk-UA" sz="4200" dirty="0" err="1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ий</a:t>
            </a:r>
            <a:r>
              <a:rPr lang="uk-UA" sz="42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4200" dirty="0" err="1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напрям</a:t>
            </a:r>
            <a:r>
              <a:rPr lang="en-US" sz="42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42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у </a:t>
            </a:r>
            <a:r>
              <a:rPr lang="en-US" sz="4200" dirty="0" err="1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баченні</a:t>
            </a:r>
            <a:r>
              <a:rPr lang="en-US" sz="42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4200" dirty="0" err="1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майбутнього</a:t>
            </a:r>
            <a:r>
              <a:rPr lang="en-US" sz="42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у </a:t>
            </a:r>
            <a:r>
              <a:rPr lang="en-US" sz="4200" dirty="0" err="1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зовнішній</a:t>
            </a:r>
            <a:r>
              <a:rPr lang="en-US" sz="42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4200" dirty="0" err="1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та</a:t>
            </a:r>
            <a:r>
              <a:rPr lang="en-US" sz="42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4200" dirty="0" err="1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внутрішній</a:t>
            </a:r>
            <a:r>
              <a:rPr lang="en-US" sz="42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4200" dirty="0" err="1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політиці</a:t>
            </a:r>
            <a:r>
              <a:rPr lang="en-US" sz="42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42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–</a:t>
            </a:r>
            <a:r>
              <a:rPr lang="ru-RU" sz="42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4200" dirty="0" err="1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європейська</a:t>
            </a:r>
            <a:r>
              <a:rPr lang="ru-RU" sz="42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4200" dirty="0" err="1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інтеграція</a:t>
            </a:r>
            <a:r>
              <a:rPr lang="ru-RU" sz="42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.</a:t>
            </a:r>
            <a:endParaRPr lang="uk-UA" sz="4200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uk-UA" sz="42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uk-UA" sz="42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П</a:t>
            </a:r>
            <a:r>
              <a:rPr lang="uk-UA" sz="42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роведення </a:t>
            </a:r>
            <a:r>
              <a:rPr lang="uk-UA" sz="42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економічних та соціальних реформ (36,8% респондентів), протидія </a:t>
            </a:r>
            <a:r>
              <a:rPr lang="uk-UA" sz="42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корупції.</a:t>
            </a:r>
            <a:endParaRPr lang="uk-UA" sz="4200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lvl="0"/>
            <a:r>
              <a:rPr lang="uk-UA" sz="42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Врегулювання </a:t>
            </a:r>
            <a:r>
              <a:rPr lang="uk-UA" sz="42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конфлікту на Донбасі – 44, 3% </a:t>
            </a:r>
            <a:r>
              <a:rPr lang="uk-UA" sz="42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(хоча немає </a:t>
            </a:r>
            <a:r>
              <a:rPr lang="uk-UA" sz="42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розуміння шляху досягення цієї мети</a:t>
            </a:r>
            <a:r>
              <a:rPr lang="uk-UA" sz="42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). </a:t>
            </a:r>
            <a:r>
              <a:rPr lang="uk-UA" sz="42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У</a:t>
            </a:r>
            <a:r>
              <a:rPr lang="uk-UA" sz="42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uk-UA" sz="42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свою чергу, </a:t>
            </a:r>
            <a:r>
              <a:rPr lang="uk-UA" sz="42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встановлення миру на Донбасі як </a:t>
            </a:r>
            <a:r>
              <a:rPr lang="uk-UA" sz="42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пріоритет політики держави </a:t>
            </a:r>
            <a:r>
              <a:rPr lang="uk-UA" sz="42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визначає  </a:t>
            </a:r>
            <a:r>
              <a:rPr lang="uk-UA" sz="42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60,6% </a:t>
            </a:r>
            <a:r>
              <a:rPr lang="uk-UA" sz="42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громадян.</a:t>
            </a:r>
          </a:p>
          <a:p>
            <a:pPr lvl="0"/>
            <a:r>
              <a:rPr lang="uk-UA" sz="42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uk-UA" sz="42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Д</a:t>
            </a:r>
            <a:r>
              <a:rPr lang="uk-UA" sz="42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отримання </a:t>
            </a:r>
            <a:r>
              <a:rPr lang="uk-UA" sz="42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прав людини </a:t>
            </a:r>
            <a:r>
              <a:rPr lang="uk-UA" sz="42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державою </a:t>
            </a:r>
            <a:r>
              <a:rPr lang="uk-UA" sz="42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– 36,0% (права людини можуть доволі широко розумітися, в тому числі й як покращення соціального та економічного становища</a:t>
            </a:r>
            <a:r>
              <a:rPr lang="uk-UA" sz="42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).</a:t>
            </a:r>
          </a:p>
          <a:p>
            <a:pPr lvl="0"/>
            <a:r>
              <a:rPr lang="uk-UA" sz="42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Значними </a:t>
            </a:r>
            <a:r>
              <a:rPr lang="uk-UA" sz="42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темами є розвиток громадянського суспільства </a:t>
            </a:r>
            <a:r>
              <a:rPr lang="uk-UA" sz="42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(23</a:t>
            </a:r>
            <a:r>
              <a:rPr lang="uk-UA" sz="42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, 4</a:t>
            </a:r>
            <a:r>
              <a:rPr lang="uk-UA" sz="42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%), </a:t>
            </a:r>
            <a:r>
              <a:rPr lang="uk-UA" sz="42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розвиток волонтерства оцінюють як досягення 27, 8</a:t>
            </a:r>
            <a:r>
              <a:rPr lang="uk-UA" sz="42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%.</a:t>
            </a:r>
          </a:p>
          <a:p>
            <a:pPr lvl="0"/>
            <a:r>
              <a:rPr lang="uk-UA" sz="42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Для </a:t>
            </a:r>
            <a:r>
              <a:rPr lang="uk-UA" sz="42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п</a:t>
            </a:r>
            <a:r>
              <a:rPr lang="uk-UA" sz="42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івденного </a:t>
            </a:r>
            <a:r>
              <a:rPr lang="uk-UA" sz="42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регіону </a:t>
            </a:r>
            <a:r>
              <a:rPr lang="uk-UA" sz="42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важливим </a:t>
            </a:r>
            <a:r>
              <a:rPr lang="uk-UA" sz="42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об’єднавчим </a:t>
            </a:r>
            <a:r>
              <a:rPr lang="uk-UA" sz="42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фактором є повернення </a:t>
            </a:r>
            <a:r>
              <a:rPr lang="uk-UA" sz="42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Криму. В той же час </a:t>
            </a:r>
            <a:r>
              <a:rPr lang="uk-UA" sz="42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питанню </a:t>
            </a:r>
            <a:r>
              <a:rPr lang="uk-UA" sz="42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збалансованої мовної політики як </a:t>
            </a:r>
            <a:r>
              <a:rPr lang="uk-UA" sz="42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об’єднавчого фактора не надають першочергової ваги 13% респондентів. </a:t>
            </a:r>
          </a:p>
          <a:p>
            <a:pPr lvl="0"/>
            <a:r>
              <a:rPr lang="uk-UA" sz="42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У </a:t>
            </a:r>
            <a:r>
              <a:rPr lang="uk-UA" sz="42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частини суспільства в різних регіонах </a:t>
            </a:r>
            <a:r>
              <a:rPr lang="uk-UA" sz="42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(15%) немає </a:t>
            </a:r>
            <a:r>
              <a:rPr lang="uk-UA" sz="42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відповіді </a:t>
            </a:r>
            <a:r>
              <a:rPr lang="uk-UA" sz="42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на питання стосовно </a:t>
            </a:r>
            <a:r>
              <a:rPr lang="uk-UA" sz="42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консолідуючих </a:t>
            </a:r>
            <a:r>
              <a:rPr lang="uk-UA" sz="42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аспектів.</a:t>
            </a:r>
            <a:endParaRPr lang="uk-UA" sz="4200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www.ucipr.org.ua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8A0C2-711D-BA44-9594-36D2591C6585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58180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471714"/>
            <a:ext cx="9144000" cy="5987143"/>
          </a:xfrm>
        </p:spPr>
        <p:txBody>
          <a:bodyPr>
            <a:normAutofit/>
          </a:bodyPr>
          <a:lstStyle/>
          <a:p>
            <a:pPr lvl="0"/>
            <a:r>
              <a:rPr lang="en-US" sz="2000" dirty="0" err="1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Об’єдн</a:t>
            </a:r>
            <a:r>
              <a:rPr lang="uk-UA" sz="2000" dirty="0" err="1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ав</a:t>
            </a:r>
            <a:r>
              <a:rPr lang="en-US" sz="2000" dirty="0" err="1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чий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фактор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uk-UA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у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суспільстві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-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потреба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посилення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ролі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європейської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інтеграції</a:t>
            </a:r>
            <a:r>
              <a:rPr lang="uk-UA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-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подається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прихильниками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цього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тренду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як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“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загальний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консенсус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цивілізаційного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вектор</a:t>
            </a:r>
            <a:r>
              <a:rPr lang="uk-UA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а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”</a:t>
            </a:r>
            <a:r>
              <a:rPr lang="uk-UA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.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endParaRPr lang="uk-UA" sz="2000" dirty="0" smtClean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lvl="0"/>
            <a:endParaRPr lang="ru-RU" sz="2000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lvl="0"/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30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, 6%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респондентів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вказують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uk-UA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на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глибоку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інтеграцію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в ЄС, 30,6% - </a:t>
            </a:r>
            <a:r>
              <a:rPr lang="uk-UA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на </a:t>
            </a:r>
            <a:r>
              <a:rPr lang="en-US" sz="2000" dirty="0" err="1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розвиток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двосторонніх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зв’язків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з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європейськими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країнами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uk-UA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. Такі головні </a:t>
            </a:r>
            <a:r>
              <a:rPr lang="en-US" sz="2000" dirty="0" err="1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відповід</a:t>
            </a:r>
            <a:r>
              <a:rPr lang="uk-UA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і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на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питання</a:t>
            </a:r>
            <a:r>
              <a:rPr lang="uk-UA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: “Якому </a:t>
            </a:r>
            <a:r>
              <a:rPr lang="uk-UA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шляху розвитку України у зовнішній політиці Ви </a:t>
            </a:r>
            <a:r>
              <a:rPr lang="uk-UA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надаєте перевагу?”</a:t>
            </a:r>
          </a:p>
          <a:p>
            <a:pPr lvl="0"/>
            <a:endParaRPr lang="uk-UA" sz="2000" dirty="0" smtClean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uk-UA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Тільки </a:t>
            </a:r>
            <a:r>
              <a:rPr lang="uk-UA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6,8% </a:t>
            </a:r>
            <a:r>
              <a:rPr lang="uk-UA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говорять </a:t>
            </a:r>
            <a:r>
              <a:rPr lang="uk-UA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про </a:t>
            </a:r>
            <a:r>
              <a:rPr lang="uk-UA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розвиток </a:t>
            </a:r>
            <a:r>
              <a:rPr lang="uk-UA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відносин з </a:t>
            </a:r>
            <a:r>
              <a:rPr lang="uk-UA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РФ як пріоритет геополітичної орієнтації, </a:t>
            </a:r>
            <a:r>
              <a:rPr lang="uk-UA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11,9% </a:t>
            </a:r>
            <a:r>
              <a:rPr lang="uk-UA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- про </a:t>
            </a:r>
            <a:r>
              <a:rPr lang="uk-UA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розвиток зв’язків </a:t>
            </a:r>
            <a:r>
              <a:rPr lang="uk-UA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у </a:t>
            </a:r>
            <a:r>
              <a:rPr lang="uk-UA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рамках </a:t>
            </a:r>
            <a:r>
              <a:rPr lang="uk-UA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СНД.</a:t>
            </a:r>
          </a:p>
          <a:p>
            <a:endParaRPr lang="uk-UA" sz="2000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lvl="0"/>
            <a:r>
              <a:rPr lang="uk-UA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П</a:t>
            </a:r>
            <a:r>
              <a:rPr lang="en-US" sz="2000" dirty="0" err="1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ід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час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фокус-груп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фіксувався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дефіцит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uk-UA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розуміння </a:t>
            </a:r>
            <a:r>
              <a:rPr lang="en-US" sz="2000" dirty="0" err="1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подальших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кроків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інститу</a:t>
            </a:r>
            <a:r>
              <a:rPr lang="uk-UA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т</a:t>
            </a:r>
            <a:r>
              <a:rPr lang="en-US" sz="2000" dirty="0" err="1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ів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влади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uk-UA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щодо </a:t>
            </a:r>
            <a:r>
              <a:rPr lang="en-US" sz="2000" dirty="0" err="1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європейської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інтеграції</a:t>
            </a:r>
            <a:r>
              <a:rPr lang="uk-UA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.</a:t>
            </a:r>
          </a:p>
          <a:p>
            <a:pPr lvl="0"/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lvl="0"/>
            <a:r>
              <a:rPr lang="uk-UA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Незважаючи </a:t>
            </a:r>
            <a:r>
              <a:rPr lang="uk-UA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на позитивну оцінку </a:t>
            </a:r>
            <a:r>
              <a:rPr lang="uk-UA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підписання </a:t>
            </a:r>
            <a:r>
              <a:rPr lang="uk-UA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У</a:t>
            </a:r>
            <a:r>
              <a:rPr lang="uk-UA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годи </a:t>
            </a:r>
            <a:r>
              <a:rPr lang="uk-UA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про асоціацію з </a:t>
            </a:r>
            <a:r>
              <a:rPr lang="uk-UA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ЄС, більшість респондентів (51%) наголошують</a:t>
            </a:r>
            <a:r>
              <a:rPr lang="uk-UA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, що потрібно </a:t>
            </a:r>
            <a:r>
              <a:rPr lang="uk-UA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спиратися </a:t>
            </a:r>
            <a:r>
              <a:rPr lang="uk-UA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на власні сили, підтримуючи </a:t>
            </a:r>
            <a:r>
              <a:rPr lang="uk-UA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незалежність.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www.ucipr.org.ua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8A0C2-711D-BA44-9594-36D2591C6585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78219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526143"/>
            <a:ext cx="8853714" cy="5896427"/>
          </a:xfrm>
        </p:spPr>
        <p:txBody>
          <a:bodyPr>
            <a:normAutofit/>
          </a:bodyPr>
          <a:lstStyle/>
          <a:p>
            <a:pPr lvl="0"/>
            <a:r>
              <a:rPr lang="uk-UA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Об’єднавчий момент: 34</a:t>
            </a:r>
            <a:r>
              <a:rPr lang="uk-UA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, 9 % </a:t>
            </a:r>
            <a:r>
              <a:rPr lang="uk-UA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опитаних </a:t>
            </a:r>
            <a:r>
              <a:rPr lang="uk-UA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вказують, що змін та досягнень </a:t>
            </a:r>
            <a:r>
              <a:rPr lang="uk-UA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у </a:t>
            </a:r>
            <a:r>
              <a:rPr lang="uk-UA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країні </a:t>
            </a:r>
            <a:r>
              <a:rPr lang="uk-UA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немає. </a:t>
            </a:r>
          </a:p>
          <a:p>
            <a:pPr lvl="0"/>
            <a:endParaRPr lang="uk-UA" sz="2000" dirty="0" smtClean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lvl="0"/>
            <a:r>
              <a:rPr lang="uk-UA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Найважливішим </a:t>
            </a:r>
            <a:r>
              <a:rPr lang="uk-UA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для розвитку країни 36,8% </a:t>
            </a:r>
            <a:r>
              <a:rPr lang="uk-UA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вважають </a:t>
            </a:r>
            <a:r>
              <a:rPr lang="uk-UA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створення сприятливих економічних </a:t>
            </a:r>
            <a:r>
              <a:rPr lang="uk-UA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умов </a:t>
            </a:r>
            <a:r>
              <a:rPr lang="uk-UA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для  </a:t>
            </a:r>
            <a:r>
              <a:rPr lang="uk-UA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розвитку </a:t>
            </a:r>
            <a:r>
              <a:rPr lang="uk-UA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підприємництва. При цьому 53, 5 % </a:t>
            </a:r>
            <a:r>
              <a:rPr lang="uk-UA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вказують як </a:t>
            </a:r>
            <a:r>
              <a:rPr lang="uk-UA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на пріоритет </a:t>
            </a:r>
            <a:r>
              <a:rPr lang="uk-UA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протидію </a:t>
            </a:r>
            <a:r>
              <a:rPr lang="uk-UA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корупції. 46,7 % </a:t>
            </a:r>
            <a:r>
              <a:rPr lang="uk-UA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називають пріоритетом якісне </a:t>
            </a:r>
            <a:r>
              <a:rPr lang="uk-UA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та </a:t>
            </a:r>
            <a:r>
              <a:rPr lang="uk-UA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доступне медичне </a:t>
            </a:r>
            <a:r>
              <a:rPr lang="uk-UA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обслуговування</a:t>
            </a:r>
            <a:r>
              <a:rPr lang="uk-UA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.</a:t>
            </a:r>
          </a:p>
          <a:p>
            <a:pPr lvl="0"/>
            <a:endParaRPr lang="uk-UA" sz="2000" dirty="0" smtClean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uk-UA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Підтримка </a:t>
            </a:r>
            <a:r>
              <a:rPr lang="uk-UA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інтегративної ролі </a:t>
            </a:r>
            <a:r>
              <a:rPr lang="uk-UA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української </a:t>
            </a:r>
            <a:r>
              <a:rPr lang="uk-UA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мови в </a:t>
            </a:r>
            <a:r>
              <a:rPr lang="uk-UA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суспільстві, </a:t>
            </a:r>
            <a:r>
              <a:rPr lang="uk-UA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незважаючи на повсякденні російськомовні </a:t>
            </a:r>
            <a:r>
              <a:rPr lang="uk-UA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практики. </a:t>
            </a:r>
            <a:r>
              <a:rPr lang="uk-UA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13 % говорять про збалансовану мовну </a:t>
            </a:r>
            <a:r>
              <a:rPr lang="uk-UA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політику </a:t>
            </a:r>
            <a:r>
              <a:rPr lang="uk-UA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як один </a:t>
            </a:r>
            <a:r>
              <a:rPr lang="uk-UA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із </a:t>
            </a:r>
            <a:r>
              <a:rPr lang="uk-UA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чинників єдності</a:t>
            </a:r>
            <a:r>
              <a:rPr lang="uk-UA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. </a:t>
            </a:r>
          </a:p>
          <a:p>
            <a:endParaRPr lang="uk-UA" sz="2000" dirty="0" smtClean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uk-UA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Водночас </a:t>
            </a:r>
            <a:r>
              <a:rPr lang="uk-UA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у частині суспільства зберігається усвідомлення української нації в елементах її етнічної </a:t>
            </a:r>
            <a:r>
              <a:rPr lang="uk-UA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складової. Фіксуються випадки зміни мовних практик російськомовних громадян, збільшення вживання української мови.</a:t>
            </a:r>
            <a:endParaRPr lang="uk-UA" sz="2000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lvl="0"/>
            <a:endParaRPr lang="uk-UA" dirty="0"/>
          </a:p>
          <a:p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www.ucipr.org.ua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8A0C2-711D-BA44-9594-36D2591C6585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5038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2"/>
                </a:solidFill>
              </a:rPr>
              <a:t>Дякуємо за увагу!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uk-UA" sz="2000" dirty="0" smtClean="0">
                <a:solidFill>
                  <a:schemeClr val="accent1">
                    <a:lumMod val="50000"/>
                  </a:schemeClr>
                </a:solidFill>
              </a:rPr>
              <a:t>Матеріали підготовлені </a:t>
            </a:r>
            <a:r>
              <a:rPr lang="uk-UA" sz="2000" b="1" dirty="0" smtClean="0">
                <a:solidFill>
                  <a:schemeClr val="accent1">
                    <a:lumMod val="50000"/>
                  </a:schemeClr>
                </a:solidFill>
              </a:rPr>
              <a:t>Юлією Тищенко.</a:t>
            </a:r>
          </a:p>
          <a:p>
            <a:endParaRPr lang="uk-UA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uk-UA" sz="2000" dirty="0" smtClean="0">
                <a:solidFill>
                  <a:schemeClr val="accent1">
                    <a:lumMod val="50000"/>
                  </a:schemeClr>
                </a:solidFill>
              </a:rPr>
              <a:t>Більше інформації про діяльність УНЦПД</a:t>
            </a:r>
          </a:p>
          <a:p>
            <a:r>
              <a:rPr lang="uk-UA" sz="2000" dirty="0" smtClean="0">
                <a:solidFill>
                  <a:schemeClr val="accent1">
                    <a:lumMod val="50000"/>
                  </a:schemeClr>
                </a:solidFill>
              </a:rPr>
              <a:t>з питань суспільної єдності </a:t>
            </a: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www.ucipr.org.ua</a:t>
            </a: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1342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>
                <a:solidFill>
                  <a:schemeClr val="tx2"/>
                </a:solidFill>
                <a:latin typeface="Arial Narrow" panose="020B0606020202030204" pitchFamily="34" charset="0"/>
              </a:rPr>
              <a:t>Що</a:t>
            </a:r>
            <a:r>
              <a:rPr lang="ru-RU" b="1" dirty="0">
                <a:solidFill>
                  <a:schemeClr val="tx2"/>
                </a:solidFill>
                <a:latin typeface="Arial Narrow" panose="020B0606020202030204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Arial Narrow" panose="020B0606020202030204" pitchFamily="34" charset="0"/>
              </a:rPr>
              <a:t>єднає</a:t>
            </a:r>
            <a:r>
              <a:rPr lang="ru-RU" b="1" dirty="0">
                <a:solidFill>
                  <a:schemeClr val="tx2"/>
                </a:solidFill>
                <a:latin typeface="Arial Narrow" panose="020B0606020202030204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Arial Narrow" panose="020B0606020202030204" pitchFamily="34" charset="0"/>
              </a:rPr>
              <a:t>українське</a:t>
            </a:r>
            <a:r>
              <a:rPr lang="ru-RU" b="1" dirty="0">
                <a:solidFill>
                  <a:schemeClr val="tx2"/>
                </a:solidFill>
                <a:latin typeface="Arial Narrow" panose="020B0606020202030204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Arial Narrow" panose="020B0606020202030204" pitchFamily="34" charset="0"/>
              </a:rPr>
              <a:t>суспільство</a:t>
            </a:r>
            <a:r>
              <a:rPr lang="ru-RU" b="1" dirty="0">
                <a:solidFill>
                  <a:schemeClr val="tx2"/>
                </a:solidFill>
                <a:latin typeface="Arial Narrow" panose="020B0606020202030204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Arial Narrow" panose="020B0606020202030204" pitchFamily="34" charset="0"/>
              </a:rPr>
              <a:t>сьогодні</a:t>
            </a:r>
            <a:r>
              <a:rPr lang="ru-RU" b="1" dirty="0">
                <a:solidFill>
                  <a:schemeClr val="tx2"/>
                </a:solidFill>
                <a:latin typeface="Arial Narrow" panose="020B0606020202030204" pitchFamily="34" charset="0"/>
              </a:rPr>
              <a:t>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sz="2900" dirty="0" smtClean="0">
                <a:latin typeface="Arial Narrow" panose="020B0606020202030204" pitchFamily="34" charset="0"/>
              </a:rPr>
              <a:t>Результати дослідження громадської думки, здійсненого в рамках проекту </a:t>
            </a:r>
            <a:r>
              <a:rPr lang="uk-UA" sz="2900" dirty="0" smtClean="0">
                <a:latin typeface="Arial Narrow" panose="020B0606020202030204" pitchFamily="34" charset="0"/>
              </a:rPr>
              <a:t>Українського незалежного центру політичних досліджень “</a:t>
            </a:r>
            <a:r>
              <a:rPr lang="ru-RU" sz="2900" dirty="0" err="1" smtClean="0">
                <a:latin typeface="Arial Narrow" panose="020B0606020202030204" pitchFamily="34" charset="0"/>
              </a:rPr>
              <a:t>Демократія</a:t>
            </a:r>
            <a:r>
              <a:rPr lang="ru-RU" sz="2900" dirty="0" smtClean="0">
                <a:latin typeface="Arial Narrow" panose="020B0606020202030204" pitchFamily="34" charset="0"/>
              </a:rPr>
              <a:t> та </a:t>
            </a:r>
            <a:r>
              <a:rPr lang="ru-RU" sz="2900" dirty="0" err="1" smtClean="0">
                <a:latin typeface="Arial Narrow" panose="020B0606020202030204" pitchFamily="34" charset="0"/>
              </a:rPr>
              <a:t>реформи</a:t>
            </a:r>
            <a:r>
              <a:rPr lang="ru-RU" sz="2900" dirty="0" smtClean="0">
                <a:latin typeface="Arial Narrow" panose="020B0606020202030204" pitchFamily="34" charset="0"/>
              </a:rPr>
              <a:t> в </a:t>
            </a:r>
            <a:r>
              <a:rPr lang="ru-RU" sz="2900" dirty="0" err="1" smtClean="0">
                <a:latin typeface="Arial Narrow" panose="020B0606020202030204" pitchFamily="34" charset="0"/>
              </a:rPr>
              <a:t>період</a:t>
            </a:r>
            <a:r>
              <a:rPr lang="ru-RU" sz="2900" dirty="0" smtClean="0">
                <a:latin typeface="Arial Narrow" panose="020B0606020202030204" pitchFamily="34" charset="0"/>
              </a:rPr>
              <a:t> </a:t>
            </a:r>
            <a:r>
              <a:rPr lang="ru-RU" sz="2900" dirty="0" err="1" smtClean="0">
                <a:latin typeface="Arial Narrow" panose="020B0606020202030204" pitchFamily="34" charset="0"/>
              </a:rPr>
              <a:t>конфлікту</a:t>
            </a:r>
            <a:r>
              <a:rPr lang="ru-RU" sz="2900" dirty="0" smtClean="0">
                <a:latin typeface="Arial Narrow" panose="020B0606020202030204" pitchFamily="34" charset="0"/>
              </a:rPr>
              <a:t>: </a:t>
            </a:r>
            <a:r>
              <a:rPr lang="ru-RU" sz="2900" dirty="0" err="1" smtClean="0">
                <a:latin typeface="Arial Narrow" panose="020B0606020202030204" pitchFamily="34" charset="0"/>
              </a:rPr>
              <a:t>виклики</a:t>
            </a:r>
            <a:r>
              <a:rPr lang="ru-RU" sz="2900" dirty="0" smtClean="0">
                <a:latin typeface="Arial Narrow" panose="020B0606020202030204" pitchFamily="34" charset="0"/>
              </a:rPr>
              <a:t> та </a:t>
            </a:r>
            <a:r>
              <a:rPr lang="ru-RU" sz="2900" dirty="0" err="1" smtClean="0">
                <a:latin typeface="Arial Narrow" panose="020B0606020202030204" pitchFamily="34" charset="0"/>
              </a:rPr>
              <a:t>рішення</a:t>
            </a:r>
            <a:r>
              <a:rPr lang="ru-RU" sz="2900" dirty="0" smtClean="0">
                <a:latin typeface="Arial Narrow" panose="020B0606020202030204" pitchFamily="34" charset="0"/>
              </a:rPr>
              <a:t>» за </a:t>
            </a:r>
            <a:r>
              <a:rPr lang="uk-UA" sz="2900" dirty="0" smtClean="0">
                <a:latin typeface="Arial Narrow" panose="020B0606020202030204" pitchFamily="34" charset="0"/>
              </a:rPr>
              <a:t>сприяння </a:t>
            </a:r>
            <a:r>
              <a:rPr lang="en-US" sz="2900" dirty="0" smtClean="0">
                <a:latin typeface="Arial Narrow" panose="020B0606020202030204" pitchFamily="34" charset="0"/>
              </a:rPr>
              <a:t>National Endowment for Democracy</a:t>
            </a:r>
            <a:r>
              <a:rPr lang="uk-UA" sz="2900" dirty="0" smtClean="0">
                <a:latin typeface="Arial Narrow" panose="020B0606020202030204" pitchFamily="34" charset="0"/>
              </a:rPr>
              <a:t>.  </a:t>
            </a:r>
            <a:endParaRPr lang="en-US" sz="2900" dirty="0" smtClean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900" dirty="0" smtClean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uk-UA" sz="2900" dirty="0" smtClean="0">
                <a:latin typeface="Arial Narrow" panose="020B0606020202030204" pitchFamily="34" charset="0"/>
              </a:rPr>
              <a:t>Польовий етап </a:t>
            </a:r>
            <a:r>
              <a:rPr lang="uk-UA" sz="2900" dirty="0" smtClean="0">
                <a:latin typeface="Arial Narrow" panose="020B0606020202030204" pitchFamily="34" charset="0"/>
              </a:rPr>
              <a:t>пров</a:t>
            </a:r>
            <a:r>
              <a:rPr lang="uk-UA" sz="2900" dirty="0">
                <a:latin typeface="Arial Narrow" panose="020B0606020202030204" pitchFamily="34" charset="0"/>
              </a:rPr>
              <a:t>е</a:t>
            </a:r>
            <a:r>
              <a:rPr lang="uk-UA" sz="2900" dirty="0" smtClean="0">
                <a:latin typeface="Arial Narrow" panose="020B0606020202030204" pitchFamily="34" charset="0"/>
              </a:rPr>
              <a:t>дено </a:t>
            </a:r>
            <a:r>
              <a:rPr lang="uk-UA" sz="2900" dirty="0">
                <a:latin typeface="Arial Narrow" panose="020B0606020202030204" pitchFamily="34" charset="0"/>
              </a:rPr>
              <a:t>Київським міжнародним інститутом соціології з 5 вересня по 2 жовтня 2017 року. </a:t>
            </a:r>
            <a:endParaRPr lang="en-US" sz="2900" dirty="0" smtClean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900" dirty="0" smtClean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uk-UA" sz="2900" dirty="0" smtClean="0">
                <a:latin typeface="Arial Narrow" panose="020B0606020202030204" pitchFamily="34" charset="0"/>
              </a:rPr>
              <a:t>Опитування </a:t>
            </a:r>
            <a:r>
              <a:rPr lang="uk-UA" sz="2900" dirty="0">
                <a:latin typeface="Arial Narrow" panose="020B0606020202030204" pitchFamily="34" charset="0"/>
              </a:rPr>
              <a:t>проводилося в 110 населених </a:t>
            </a:r>
            <a:r>
              <a:rPr lang="uk-UA" sz="2900" dirty="0" smtClean="0">
                <a:latin typeface="Arial Narrow" panose="020B0606020202030204" pitchFamily="34" charset="0"/>
              </a:rPr>
              <a:t>пунктах </a:t>
            </a:r>
            <a:r>
              <a:rPr lang="uk-UA" sz="2900" dirty="0">
                <a:latin typeface="Arial Narrow" panose="020B0606020202030204" pitchFamily="34" charset="0"/>
              </a:rPr>
              <a:t>у всіх областях України, окрім </a:t>
            </a:r>
            <a:r>
              <a:rPr lang="uk-UA" sz="2900" dirty="0" smtClean="0">
                <a:latin typeface="Arial Narrow" panose="020B0606020202030204" pitchFamily="34" charset="0"/>
              </a:rPr>
              <a:t>Автономної республіки </a:t>
            </a:r>
            <a:r>
              <a:rPr lang="uk-UA" sz="2900" dirty="0">
                <a:latin typeface="Arial Narrow" panose="020B0606020202030204" pitchFamily="34" charset="0"/>
              </a:rPr>
              <a:t>Крим. У Донецькій і Луганській областях опитування проводилися тільки на територіях, що </a:t>
            </a:r>
            <a:r>
              <a:rPr lang="uk-UA" sz="2900" dirty="0" smtClean="0">
                <a:latin typeface="Arial Narrow" panose="020B0606020202030204" pitchFamily="34" charset="0"/>
              </a:rPr>
              <a:t>контролюються </a:t>
            </a:r>
            <a:r>
              <a:rPr lang="uk-UA" sz="2900" dirty="0">
                <a:latin typeface="Arial Narrow" panose="020B0606020202030204" pitchFamily="34" charset="0"/>
              </a:rPr>
              <a:t>Україною</a:t>
            </a:r>
            <a:r>
              <a:rPr lang="uk-UA" sz="2900" dirty="0" smtClean="0">
                <a:latin typeface="Arial Narrow" panose="020B0606020202030204" pitchFamily="34" charset="0"/>
              </a:rPr>
              <a:t>.</a:t>
            </a:r>
          </a:p>
          <a:p>
            <a:pPr marL="0" indent="0">
              <a:buNone/>
            </a:pPr>
            <a:endParaRPr lang="en-US" sz="2900" dirty="0" smtClean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uk-UA" sz="2900" dirty="0" smtClean="0">
                <a:latin typeface="Arial Narrow" panose="020B0606020202030204" pitchFamily="34" charset="0"/>
              </a:rPr>
              <a:t>Опрацьовано 2027 </a:t>
            </a:r>
            <a:r>
              <a:rPr lang="uk-UA" sz="2900" dirty="0">
                <a:latin typeface="Arial Narrow" panose="020B0606020202030204" pitchFamily="34" charset="0"/>
              </a:rPr>
              <a:t>анкет</a:t>
            </a:r>
            <a:r>
              <a:rPr lang="uk-UA" sz="2900" dirty="0" smtClean="0">
                <a:latin typeface="Arial Narrow" panose="020B0606020202030204" pitchFamily="34" charset="0"/>
              </a:rPr>
              <a:t>. Респонденти могли давати кілька відповідей на запитання.</a:t>
            </a:r>
            <a:endParaRPr lang="uk-UA" sz="2900" dirty="0">
              <a:latin typeface="Arial Narrow" panose="020B0606020202030204" pitchFamily="34" charset="0"/>
            </a:endParaRP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www.ucipr.org.ua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8A0C2-711D-BA44-9594-36D2591C6585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4393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311590096"/>
              </p:ext>
            </p:extLst>
          </p:nvPr>
        </p:nvGraphicFramePr>
        <p:xfrm>
          <a:off x="87682" y="237068"/>
          <a:ext cx="8903918" cy="64854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-3891064" y="352375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www.ucipr.org.ua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8A0C2-711D-BA44-9594-36D2591C6585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9468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звание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err="1" smtClean="0">
                <a:solidFill>
                  <a:schemeClr val="tx2"/>
                </a:solidFill>
                <a:latin typeface="Arial Narrow" panose="020B0606020202030204" pitchFamily="34" charset="0"/>
              </a:rPr>
              <a:t>Найважливіше</a:t>
            </a:r>
            <a: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 для </a:t>
            </a:r>
            <a:r>
              <a:rPr lang="ru-RU" sz="4000" b="1" dirty="0" err="1" smtClean="0">
                <a:solidFill>
                  <a:schemeClr val="tx2"/>
                </a:solidFill>
                <a:latin typeface="Arial Narrow" panose="020B0606020202030204" pitchFamily="34" charset="0"/>
              </a:rPr>
              <a:t>країни</a:t>
            </a:r>
            <a:endParaRPr lang="ru-RU" sz="4000" b="1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88171075"/>
              </p:ext>
            </p:extLst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6914318"/>
              </p:ext>
            </p:extLst>
          </p:nvPr>
        </p:nvGraphicFramePr>
        <p:xfrm>
          <a:off x="4497387" y="2293408"/>
          <a:ext cx="4409545" cy="38327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Содержимое 6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www.ucipr.org.ua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8A0C2-711D-BA44-9594-36D2591C6585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459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азвание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err="1" smtClean="0">
                <a:solidFill>
                  <a:schemeClr val="tx2"/>
                </a:solidFill>
                <a:latin typeface="Arial Narrow" panose="020B0606020202030204" pitchFamily="34" charset="0"/>
              </a:rPr>
              <a:t>Найважливіше</a:t>
            </a:r>
            <a: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 для </a:t>
            </a:r>
            <a:r>
              <a:rPr lang="ru-RU" sz="4000" b="1" dirty="0" err="1" smtClean="0">
                <a:solidFill>
                  <a:schemeClr val="tx2"/>
                </a:solidFill>
                <a:latin typeface="Arial Narrow" panose="020B0606020202030204" pitchFamily="34" charset="0"/>
              </a:rPr>
              <a:t>країни</a:t>
            </a:r>
            <a:endParaRPr lang="ru-RU" sz="4000" b="1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Содержимое 9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www.ucipr.org.ua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8A0C2-711D-BA44-9594-36D2591C6585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629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429441674"/>
              </p:ext>
            </p:extLst>
          </p:nvPr>
        </p:nvGraphicFramePr>
        <p:xfrm>
          <a:off x="-1" y="423333"/>
          <a:ext cx="8974667" cy="6197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www.ucipr.org.ua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8A0C2-711D-BA44-9594-36D2591C6585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6468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азвание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err="1" smtClean="0">
                <a:solidFill>
                  <a:schemeClr val="tx2"/>
                </a:solidFill>
                <a:latin typeface="Arial Narrow" panose="020B0606020202030204" pitchFamily="34" charset="0"/>
              </a:rPr>
              <a:t>Пріоритети</a:t>
            </a:r>
            <a:r>
              <a:rPr lang="ru-RU" sz="40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 в </a:t>
            </a:r>
            <a:r>
              <a:rPr lang="ru-RU" sz="4000" dirty="0" err="1" smtClean="0">
                <a:solidFill>
                  <a:schemeClr val="tx2"/>
                </a:solidFill>
                <a:latin typeface="Arial Narrow" panose="020B0606020202030204" pitchFamily="34" charset="0"/>
              </a:rPr>
              <a:t>зовнішній</a:t>
            </a:r>
            <a:r>
              <a:rPr lang="ru-RU" sz="40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 </a:t>
            </a:r>
            <a:r>
              <a:rPr lang="ru-RU" sz="4000" dirty="0" err="1" smtClean="0">
                <a:solidFill>
                  <a:schemeClr val="tx2"/>
                </a:solidFill>
                <a:latin typeface="Arial Narrow" panose="020B0606020202030204" pitchFamily="34" charset="0"/>
              </a:rPr>
              <a:t>політиці</a:t>
            </a:r>
            <a:endParaRPr lang="ru-RU" sz="4000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Содержимое 8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www.ucipr.org.ua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8A0C2-711D-BA44-9594-36D2591C6585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1379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звание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err="1" smtClean="0">
                <a:solidFill>
                  <a:schemeClr val="tx2"/>
                </a:solidFill>
                <a:latin typeface="Arial Narrow" panose="020B0606020202030204" pitchFamily="34" charset="0"/>
              </a:rPr>
              <a:t>Пріоритети</a:t>
            </a:r>
            <a: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 в </a:t>
            </a:r>
            <a:r>
              <a:rPr lang="ru-RU" sz="4000" b="1" dirty="0" err="1" smtClean="0">
                <a:solidFill>
                  <a:schemeClr val="tx2"/>
                </a:solidFill>
                <a:latin typeface="Arial Narrow" panose="020B0606020202030204" pitchFamily="34" charset="0"/>
              </a:rPr>
              <a:t>зовнішній</a:t>
            </a:r>
            <a: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 </a:t>
            </a:r>
            <a:r>
              <a:rPr lang="ru-RU" sz="4000" b="1" dirty="0" err="1" smtClean="0">
                <a:solidFill>
                  <a:schemeClr val="tx2"/>
                </a:solidFill>
                <a:latin typeface="Arial Narrow" panose="020B0606020202030204" pitchFamily="34" charset="0"/>
              </a:rPr>
              <a:t>політиці</a:t>
            </a:r>
            <a:endParaRPr lang="ru-RU" sz="4000" b="1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Содержимое 7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www.ucipr.org.ua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8A0C2-711D-BA44-9594-36D2591C6585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3894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983702610"/>
              </p:ext>
            </p:extLst>
          </p:nvPr>
        </p:nvGraphicFramePr>
        <p:xfrm>
          <a:off x="304800" y="338667"/>
          <a:ext cx="8517467" cy="6214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www.ucipr.org.ua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8A0C2-711D-BA44-9594-36D2591C6585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79925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734</TotalTime>
  <Words>1056</Words>
  <Application>Microsoft Office PowerPoint</Application>
  <PresentationFormat>Экран (4:3)</PresentationFormat>
  <Paragraphs>155</Paragraphs>
  <Slides>18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 Що єднає українське суспільство сьогодні? </vt:lpstr>
      <vt:lpstr>Що єднає українське суспільство сьогодні?</vt:lpstr>
      <vt:lpstr>Презентация PowerPoint</vt:lpstr>
      <vt:lpstr>Найважливіше для країни</vt:lpstr>
      <vt:lpstr>Найважливіше для країни</vt:lpstr>
      <vt:lpstr>Презентация PowerPoint</vt:lpstr>
      <vt:lpstr>Пріоритети в зовнішній політиці</vt:lpstr>
      <vt:lpstr>Пріоритети в зовнішній політиці</vt:lpstr>
      <vt:lpstr>Презентация PowerPoint</vt:lpstr>
      <vt:lpstr>Зміни та досягнення</vt:lpstr>
      <vt:lpstr>Зміни та досягнення</vt:lpstr>
      <vt:lpstr>Презентация PowerPoint</vt:lpstr>
      <vt:lpstr>Що сприяє єдності громадян України? </vt:lpstr>
      <vt:lpstr>Що сприяє єдності громадян України? </vt:lpstr>
      <vt:lpstr>Узагальнення, висновки</vt:lpstr>
      <vt:lpstr>Презентация PowerPoint</vt:lpstr>
      <vt:lpstr>Презентация PowerPoint</vt:lpstr>
      <vt:lpstr>Дякуємо за увагу!</vt:lpstr>
    </vt:vector>
  </TitlesOfParts>
  <Company>ju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ju ju</dc:creator>
  <cp:lastModifiedBy>Svitlana_Kononchuk</cp:lastModifiedBy>
  <cp:revision>39</cp:revision>
  <dcterms:created xsi:type="dcterms:W3CDTF">2017-11-14T14:13:13Z</dcterms:created>
  <dcterms:modified xsi:type="dcterms:W3CDTF">2017-11-18T13:55:27Z</dcterms:modified>
</cp:coreProperties>
</file>